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0" r:id="rId4"/>
    <p:sldId id="258" r:id="rId5"/>
    <p:sldId id="257" r:id="rId6"/>
    <p:sldId id="259" r:id="rId7"/>
  </p:sldIdLst>
  <p:sldSz cx="27432000" cy="36576000"/>
  <p:notesSz cx="7099300" cy="9385300"/>
  <p:defaultTextStyle>
    <a:defPPr>
      <a:defRPr lang="en-US"/>
    </a:defPPr>
    <a:lvl1pPr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828800" indent="-13716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3657600" indent="-27432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5486400" indent="-41148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7315200" indent="-5486400" algn="l" defTabSz="1828800" rtl="0" fontAlgn="base">
      <a:spcBef>
        <a:spcPct val="0"/>
      </a:spcBef>
      <a:spcAft>
        <a:spcPct val="0"/>
      </a:spcAft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72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AE"/>
    <a:srgbClr val="FFCB92"/>
    <a:srgbClr val="2C4D90"/>
    <a:srgbClr val="6B3B39"/>
    <a:srgbClr val="7F9CC3"/>
    <a:srgbClr val="EB9B67"/>
    <a:srgbClr val="DB6B50"/>
    <a:srgbClr val="9A5938"/>
    <a:srgbClr val="FFFFFF"/>
    <a:srgbClr val="293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7026" autoAdjust="0"/>
  </p:normalViewPr>
  <p:slideViewPr>
    <p:cSldViewPr snapToObjects="1">
      <p:cViewPr>
        <p:scale>
          <a:sx n="25" d="100"/>
          <a:sy n="25" d="100"/>
        </p:scale>
        <p:origin x="3208" y="580"/>
      </p:cViewPr>
      <p:guideLst>
        <p:guide orient="horz" pos="11520"/>
        <p:guide pos="86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837BA-9D93-4C45-B54F-B65A88BB093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73163"/>
            <a:ext cx="2374900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6438"/>
            <a:ext cx="5680075" cy="3695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8915400"/>
            <a:ext cx="3076575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EC41-D6FA-5445-AE63-3C837EB93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0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2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0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7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8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BEC41-D6FA-5445-AE63-3C837EB93D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4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362270"/>
            <a:ext cx="23317200" cy="78401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0726400"/>
            <a:ext cx="1920240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C4DB1E-41A8-E54A-800F-F17AFBB7E653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37DCB-8F25-FC46-B34A-2951527D1C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52DECA-0A1D-0240-A600-9B0E6B064816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22D95-82B2-B34F-83EF-86E8288FC1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35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0" y="7814739"/>
            <a:ext cx="18516600" cy="1664377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0" y="7814739"/>
            <a:ext cx="55092600" cy="1664377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CB6E5F-2457-E047-AF01-FD9EB6B1BF37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C9D5AB-493D-5F44-8375-27AF1E762A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338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7969F3-8075-4E4B-B9C7-9AB254318FC4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937862-ADEE-CA49-8977-4EF0926349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92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3503469"/>
            <a:ext cx="23317200" cy="72644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5502472"/>
            <a:ext cx="23317200" cy="8000997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9860F2-537E-1C45-B563-1A77FD18276D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9767C-0D77-754C-BDBC-0D47D95B0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2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0" y="45516800"/>
            <a:ext cx="36804600" cy="12873566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76600" y="45516800"/>
            <a:ext cx="36804600" cy="128735669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3608D6-724D-F649-AE0F-681D9AED40D8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64010-2721-B04A-9EEC-F52F415EF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601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64736"/>
            <a:ext cx="2468880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8187269"/>
            <a:ext cx="12120564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1599333"/>
            <a:ext cx="12120564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8187269"/>
            <a:ext cx="12125325" cy="3412064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1599333"/>
            <a:ext cx="12125325" cy="21073536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3E9FAD-AEE0-E048-918D-1FE4549385A9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6D6E9-5636-0046-BEB1-D08818386B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59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41B02-99A4-624E-96E0-17FE2BED8740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0B6E7A-76F0-5843-AA66-1AD8773B32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90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1AA21B-70D0-FE4A-B77D-89D033F1E9E9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D2345B-D759-7B49-855C-4F25115425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2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456267"/>
            <a:ext cx="9024939" cy="61976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456269"/>
            <a:ext cx="15335250" cy="3121660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7653869"/>
            <a:ext cx="9024939" cy="25019003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638361-AA2F-8440-9463-173E61B275FC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5839F6-C36E-FB4F-81D4-554DC31A91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87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5603200"/>
            <a:ext cx="16459200" cy="3022603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268133"/>
            <a:ext cx="16459200" cy="21945600"/>
          </a:xfrm>
        </p:spPr>
        <p:txBody>
          <a:bodyPr rtlCol="0">
            <a:normAutofit/>
          </a:bodyPr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8625803"/>
            <a:ext cx="16459200" cy="4292597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F12B0A-FF2B-4B48-83AB-69356E5B56DB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A425D6-B8C1-A34D-929C-F00840AC32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7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1465263"/>
            <a:ext cx="24688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8534400"/>
            <a:ext cx="24688800" cy="2413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365760" tIns="182880" rIns="365760" bIns="1828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3901063"/>
            <a:ext cx="6400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>
              <a:defRPr sz="48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DBAEF236-8F70-304D-8928-5E711761D5B8}" type="datetime1">
              <a:rPr lang="en-US" altLang="en-US" smtClean="0"/>
              <a:t>8/23/2023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3901063"/>
            <a:ext cx="8686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 algn="ctr">
              <a:defRPr sz="4800">
                <a:solidFill>
                  <a:srgbClr val="898989"/>
                </a:solidFill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3901063"/>
            <a:ext cx="6400800" cy="1946275"/>
          </a:xfrm>
          <a:prstGeom prst="rect">
            <a:avLst/>
          </a:prstGeom>
        </p:spPr>
        <p:txBody>
          <a:bodyPr vert="horz" wrap="square" lIns="365760" tIns="182880" rIns="365760" bIns="182880" numCol="1" anchor="ctr" anchorCtr="0" compatLnSpc="1">
            <a:prstTxWarp prst="textNoShape">
              <a:avLst/>
            </a:prstTxWarp>
          </a:bodyPr>
          <a:lstStyle>
            <a:lvl1pPr algn="r">
              <a:defRPr sz="48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6906D25-5BF4-C248-8085-602A80377C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1828800" rtl="0" eaLnBrk="0" fontAlgn="base" hangingPunct="0">
        <a:spcBef>
          <a:spcPct val="0"/>
        </a:spcBef>
        <a:spcAft>
          <a:spcPct val="0"/>
        </a:spcAft>
        <a:defRPr sz="176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182880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1828800" rtl="0" fontAlgn="base">
        <a:spcBef>
          <a:spcPct val="0"/>
        </a:spcBef>
        <a:spcAft>
          <a:spcPct val="0"/>
        </a:spcAft>
        <a:defRPr sz="17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371600" indent="-13716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971800" indent="-11430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45720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96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64008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8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8229600" indent="-914400" algn="l" defTabSz="18288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8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00584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8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5" Type="http://schemas.openxmlformats.org/officeDocument/2006/relationships/image" Target="../media/image30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34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4.jp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6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jpg"/><Relationship Id="rId10" Type="http://schemas.openxmlformats.org/officeDocument/2006/relationships/image" Target="../media/image40.png"/><Relationship Id="rId4" Type="http://schemas.microsoft.com/office/2007/relationships/hdphoto" Target="../media/hdphoto3.wdp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3.wdp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1" name="Picture 13390">
            <a:extLst>
              <a:ext uri="{FF2B5EF4-FFF2-40B4-BE49-F238E27FC236}">
                <a16:creationId xmlns:a16="http://schemas.microsoft.com/office/drawing/2014/main" id="{1F757E22-DDB9-B5ED-1612-E44E4D34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654" y="18973800"/>
            <a:ext cx="7766449" cy="8464985"/>
          </a:xfrm>
          <a:prstGeom prst="rect">
            <a:avLst/>
          </a:prstGeom>
        </p:spPr>
      </p:pic>
      <p:pic>
        <p:nvPicPr>
          <p:cNvPr id="13398" name="Picture 13397" descr="A close-up of a highway&#10;&#10;Description automatically generated">
            <a:extLst>
              <a:ext uri="{FF2B5EF4-FFF2-40B4-BE49-F238E27FC236}">
                <a16:creationId xmlns:a16="http://schemas.microsoft.com/office/drawing/2014/main" id="{BEFBCE1C-1574-FA96-B5F4-8ED5ECED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05" b="98345" l="915" r="89987">
                        <a14:foregroundMark x1="79246" y1="8599" x2="63203" y2="45700"/>
                        <a14:foregroundMark x1="63203" y1="45700" x2="57577" y2="74687"/>
                        <a14:foregroundMark x1="57577" y1="74687" x2="59192" y2="87848"/>
                        <a14:foregroundMark x1="60861" y1="60315" x2="60861" y2="79128"/>
                        <a14:foregroundMark x1="60861" y1="79128" x2="60861" y2="79128"/>
                        <a14:foregroundMark x1="98681" y1="24304" x2="91952" y2="8518"/>
                        <a14:foregroundMark x1="91952" y1="8518" x2="86299" y2="2745"/>
                        <a14:foregroundMark x1="86299" y1="2745" x2="74697" y2="4602"/>
                        <a14:foregroundMark x1="45545" y1="74203" x2="6406" y2="56964"/>
                        <a14:foregroundMark x1="6406" y1="56964" x2="3122" y2="67097"/>
                        <a14:foregroundMark x1="3122" y1="67097" x2="5868" y2="77876"/>
                        <a14:foregroundMark x1="5868" y1="77876" x2="20673" y2="91724"/>
                        <a14:foregroundMark x1="7322" y1="52160" x2="1319" y2="55874"/>
                        <a14:foregroundMark x1="1319" y1="55874" x2="2315" y2="74405"/>
                        <a14:foregroundMark x1="2315" y1="74405" x2="4980" y2="83690"/>
                        <a14:foregroundMark x1="4980" y1="83690" x2="26406" y2="95277"/>
                        <a14:foregroundMark x1="13567" y1="93621" x2="13863" y2="96730"/>
                        <a14:foregroundMark x1="55236" y1="90513" x2="55128" y2="89180"/>
                        <a14:foregroundMark x1="55236" y1="84901" x2="45841" y2="77352"/>
                        <a14:foregroundMark x1="45841" y1="77352" x2="45841" y2="77352"/>
                        <a14:foregroundMark x1="27079" y1="75252" x2="26110" y2="91118"/>
                        <a14:foregroundMark x1="35585" y1="65200" x2="35585" y2="64312"/>
                        <a14:foregroundMark x1="35666" y1="71256" x2="34886" y2="92895"/>
                        <a14:foregroundMark x1="48802" y1="92168" x2="49017" y2="98385"/>
                        <a14:foregroundMark x1="43984" y1="87687" x2="44065" y2="84901"/>
                        <a14:foregroundMark x1="16420" y1="96891" x2="16528" y2="95842"/>
                        <a14:foregroundMark x1="3769" y1="51837" x2="915" y2="40452"/>
                        <a14:foregroundMark x1="34401" y1="64594" x2="34401" y2="64594"/>
                        <a14:foregroundMark x1="59273" y1="41623" x2="59273" y2="41623"/>
                        <a14:foregroundMark x1="48210" y1="88575" x2="48129" y2="86677"/>
                        <a14:foregroundMark x1="51682" y1="88292" x2="51682" y2="88292"/>
                        <a14:foregroundMark x1="51575" y1="90957" x2="51575" y2="90957"/>
                        <a14:foregroundMark x1="51682" y1="85910" x2="51682" y2="85910"/>
                        <a14:foregroundMark x1="51790" y1="93339" x2="51978" y2="91845"/>
                        <a14:foregroundMark x1="51494" y1="85345" x2="51494" y2="84740"/>
                        <a14:foregroundMark x1="48183" y1="90916" x2="48237" y2="89988"/>
                        <a14:foregroundMark x1="44145" y1="88615" x2="44199" y2="89059"/>
                        <a14:foregroundMark x1="44253" y1="91159" x2="44253" y2="91603"/>
                        <a14:foregroundMark x1="26380" y1="75858" x2="26406" y2="77675"/>
                        <a14:foregroundMark x1="16339" y1="94671" x2="16258" y2="96730"/>
                        <a14:foregroundMark x1="17012" y1="94994" x2="17066" y2="96932"/>
                        <a14:foregroundMark x1="26218" y1="80016" x2="25949" y2="88292"/>
                        <a14:foregroundMark x1="48048" y1="85143" x2="48048" y2="85143"/>
                        <a14:foregroundMark x1="51144" y1="86193" x2="51144" y2="86193"/>
                        <a14:foregroundMark x1="59031" y1="42874" x2="59031" y2="42874"/>
                        <a14:foregroundMark x1="58977" y1="43682" x2="55882" y2="57368"/>
                        <a14:foregroundMark x1="58089" y1="46710" x2="57900" y2="49132"/>
                        <a14:foregroundMark x1="57577" y1="48325" x2="57577" y2="49051"/>
                        <a14:foregroundMark x1="57362" y1="49738" x2="57470" y2="49253"/>
                        <a14:foregroundMark x1="48075" y1="89221" x2="48075" y2="89221"/>
                        <a14:foregroundMark x1="47968" y1="85951" x2="47968" y2="85951"/>
                        <a14:foregroundMark x1="50875" y1="84780" x2="51117" y2="85184"/>
                        <a14:foregroundMark x1="26380" y1="75777" x2="26380" y2="75777"/>
                        <a14:foregroundMark x1="26380" y1="75212" x2="26380" y2="75212"/>
                        <a14:foregroundMark x1="44065" y1="93096" x2="44253" y2="96851"/>
                        <a14:foregroundMark x1="51413" y1="87485" x2="51548" y2="88212"/>
                        <a14:backgroundMark x1="47725" y1="56439" x2="36555" y2="31126"/>
                        <a14:backgroundMark x1="38250" y1="86677" x2="38250" y2="86072"/>
                        <a14:backgroundMark x1="64711" y1="18975" x2="53136" y2="61526"/>
                        <a14:backgroundMark x1="53136" y1="61526" x2="52786" y2="70610"/>
                        <a14:backgroundMark x1="52786" y1="70610" x2="43580" y2="65038"/>
                        <a14:backgroundMark x1="43580" y1="65038" x2="43580" y2="65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5441"/>
            <a:ext cx="42390839" cy="28260559"/>
          </a:xfrm>
          <a:prstGeom prst="rect">
            <a:avLst/>
          </a:prstGeom>
        </p:spPr>
      </p:pic>
      <p:sp>
        <p:nvSpPr>
          <p:cNvPr id="13397" name="Freeform: Shape 13396">
            <a:extLst>
              <a:ext uri="{FF2B5EF4-FFF2-40B4-BE49-F238E27FC236}">
                <a16:creationId xmlns:a16="http://schemas.microsoft.com/office/drawing/2014/main" id="{4A533C26-07F9-CE4B-DEB6-39773D08F24F}"/>
              </a:ext>
            </a:extLst>
          </p:cNvPr>
          <p:cNvSpPr/>
          <p:nvPr/>
        </p:nvSpPr>
        <p:spPr>
          <a:xfrm>
            <a:off x="15538054" y="18713669"/>
            <a:ext cx="3755813" cy="7037493"/>
          </a:xfrm>
          <a:custGeom>
            <a:avLst/>
            <a:gdLst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1600 w 3191933"/>
              <a:gd name="connsiteY4" fmla="*/ 4106333 h 6925733"/>
              <a:gd name="connsiteX5" fmla="*/ 8467 w 3191933"/>
              <a:gd name="connsiteY5" fmla="*/ 4064000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1600 w 3191933"/>
              <a:gd name="connsiteY4" fmla="*/ 41063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60867 w 3191933"/>
              <a:gd name="connsiteY3" fmla="*/ 4207933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69333 w 3191933"/>
              <a:gd name="connsiteY2" fmla="*/ 432646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42333 w 3191933"/>
              <a:gd name="connsiteY1" fmla="*/ 4470400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2754 w 3191933"/>
              <a:gd name="connsiteY5" fmla="*/ 4105275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191933"/>
              <a:gd name="connsiteY0" fmla="*/ 4572000 h 6925733"/>
              <a:gd name="connsiteX1" fmla="*/ 58208 w 3191933"/>
              <a:gd name="connsiteY1" fmla="*/ 4503738 h 6925733"/>
              <a:gd name="connsiteX2" fmla="*/ 155046 w 3191933"/>
              <a:gd name="connsiteY2" fmla="*/ 4358216 h 6925733"/>
              <a:gd name="connsiteX3" fmla="*/ 159280 w 3191933"/>
              <a:gd name="connsiteY3" fmla="*/ 4231746 h 6925733"/>
              <a:gd name="connsiteX4" fmla="*/ 106363 w 3191933"/>
              <a:gd name="connsiteY4" fmla="*/ 4144433 h 6925733"/>
              <a:gd name="connsiteX5" fmla="*/ 21167 w 3191933"/>
              <a:gd name="connsiteY5" fmla="*/ 4102100 h 6925733"/>
              <a:gd name="connsiteX6" fmla="*/ 3191933 w 3191933"/>
              <a:gd name="connsiteY6" fmla="*/ 0 h 6925733"/>
              <a:gd name="connsiteX7" fmla="*/ 3175000 w 3191933"/>
              <a:gd name="connsiteY7" fmla="*/ 6925733 h 6925733"/>
              <a:gd name="connsiteX8" fmla="*/ 0 w 3191933"/>
              <a:gd name="connsiteY8" fmla="*/ 4572000 h 6925733"/>
              <a:gd name="connsiteX0" fmla="*/ 0 w 3755813"/>
              <a:gd name="connsiteY0" fmla="*/ 4287520 h 6641253"/>
              <a:gd name="connsiteX1" fmla="*/ 58208 w 3755813"/>
              <a:gd name="connsiteY1" fmla="*/ 4219258 h 6641253"/>
              <a:gd name="connsiteX2" fmla="*/ 155046 w 3755813"/>
              <a:gd name="connsiteY2" fmla="*/ 4073736 h 6641253"/>
              <a:gd name="connsiteX3" fmla="*/ 159280 w 3755813"/>
              <a:gd name="connsiteY3" fmla="*/ 3947266 h 6641253"/>
              <a:gd name="connsiteX4" fmla="*/ 106363 w 3755813"/>
              <a:gd name="connsiteY4" fmla="*/ 3859953 h 6641253"/>
              <a:gd name="connsiteX5" fmla="*/ 21167 w 3755813"/>
              <a:gd name="connsiteY5" fmla="*/ 3817620 h 6641253"/>
              <a:gd name="connsiteX6" fmla="*/ 3755813 w 3755813"/>
              <a:gd name="connsiteY6" fmla="*/ 0 h 6641253"/>
              <a:gd name="connsiteX7" fmla="*/ 3175000 w 3755813"/>
              <a:gd name="connsiteY7" fmla="*/ 6641253 h 6641253"/>
              <a:gd name="connsiteX8" fmla="*/ 0 w 3755813"/>
              <a:gd name="connsiteY8" fmla="*/ 4287520 h 664125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  <a:gd name="connsiteX0" fmla="*/ 0 w 3755813"/>
              <a:gd name="connsiteY0" fmla="*/ 4287520 h 7037493"/>
              <a:gd name="connsiteX1" fmla="*/ 58208 w 3755813"/>
              <a:gd name="connsiteY1" fmla="*/ 4219258 h 7037493"/>
              <a:gd name="connsiteX2" fmla="*/ 155046 w 3755813"/>
              <a:gd name="connsiteY2" fmla="*/ 4073736 h 7037493"/>
              <a:gd name="connsiteX3" fmla="*/ 159280 w 3755813"/>
              <a:gd name="connsiteY3" fmla="*/ 3947266 h 7037493"/>
              <a:gd name="connsiteX4" fmla="*/ 106363 w 3755813"/>
              <a:gd name="connsiteY4" fmla="*/ 3859953 h 7037493"/>
              <a:gd name="connsiteX5" fmla="*/ 21167 w 3755813"/>
              <a:gd name="connsiteY5" fmla="*/ 3817620 h 7037493"/>
              <a:gd name="connsiteX6" fmla="*/ 3755813 w 3755813"/>
              <a:gd name="connsiteY6" fmla="*/ 0 h 7037493"/>
              <a:gd name="connsiteX7" fmla="*/ 3738880 w 3755813"/>
              <a:gd name="connsiteY7" fmla="*/ 7037493 h 7037493"/>
              <a:gd name="connsiteX8" fmla="*/ 0 w 3755813"/>
              <a:gd name="connsiteY8" fmla="*/ 4287520 h 703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5813" h="7037493">
                <a:moveTo>
                  <a:pt x="0" y="4287520"/>
                </a:moveTo>
                <a:lnTo>
                  <a:pt x="58208" y="4219258"/>
                </a:lnTo>
                <a:cubicBezTo>
                  <a:pt x="95779" y="4181863"/>
                  <a:pt x="117475" y="4150818"/>
                  <a:pt x="155046" y="4073736"/>
                </a:cubicBezTo>
                <a:cubicBezTo>
                  <a:pt x="165982" y="4026817"/>
                  <a:pt x="172156" y="3997360"/>
                  <a:pt x="159280" y="3947266"/>
                </a:cubicBezTo>
                <a:cubicBezTo>
                  <a:pt x="147991" y="3913399"/>
                  <a:pt x="141465" y="3900170"/>
                  <a:pt x="106363" y="3859953"/>
                </a:cubicBezTo>
                <a:cubicBezTo>
                  <a:pt x="76906" y="3835787"/>
                  <a:pt x="53800" y="3827498"/>
                  <a:pt x="21167" y="3817620"/>
                </a:cubicBezTo>
                <a:lnTo>
                  <a:pt x="3755813" y="0"/>
                </a:lnTo>
                <a:cubicBezTo>
                  <a:pt x="3750169" y="2308578"/>
                  <a:pt x="3744524" y="4728915"/>
                  <a:pt x="3738880" y="7037493"/>
                </a:cubicBezTo>
                <a:lnTo>
                  <a:pt x="0" y="428752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124200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 &amp;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1598655" y="5029200"/>
            <a:ext cx="24234691" cy="202608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4800" i="1" dirty="0">
                <a:solidFill>
                  <a:srgbClr val="7F9CC3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  invert the conventional analysis problem</a:t>
            </a:r>
            <a:endParaRPr lang="en-US" sz="4400" i="1" dirty="0">
              <a:solidFill>
                <a:srgbClr val="7F9CC3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FFCB92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467600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804080" y="1673893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4676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82880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8812803"/>
            <a:ext cx="11424272" cy="938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SRIM</a:t>
            </a:r>
          </a:p>
          <a:p>
            <a:r>
              <a:rPr lang="en-US" sz="2800" dirty="0"/>
              <a:t>State space system identification techniques such as System Realization with Information Matrix reveal the underlying fundamental dynamic system for a multi-input, multi-output, or </a:t>
            </a:r>
            <a:r>
              <a:rPr lang="en-US" sz="2800" b="1" dirty="0"/>
              <a:t>MIMO</a:t>
            </a:r>
            <a:r>
              <a:rPr lang="en-US" sz="2800" dirty="0"/>
              <a:t> signal.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new, optimized algorithm has been developed that leverages </a:t>
            </a:r>
            <a:r>
              <a:rPr lang="en-US" sz="2800" b="1" dirty="0"/>
              <a:t>shared memory parallelism </a:t>
            </a:r>
            <a:r>
              <a:rPr lang="en-US" sz="2800" dirty="0"/>
              <a:t>to drastically reduce the computational demands of estimating a state space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Memory use has been optimized to efficiently leverage caching.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Package</a:t>
            </a:r>
          </a:p>
          <a:p>
            <a:r>
              <a:rPr lang="en-US" sz="2800" dirty="0"/>
              <a:t>All methods are accessible through the python </a:t>
            </a:r>
            <a:r>
              <a:rPr lang="en-US" sz="3200" b="1" i="1" dirty="0">
                <a:solidFill>
                  <a:srgbClr val="2C4D90"/>
                </a:solidFill>
                <a:latin typeface="Consolas" panose="020B0609020204030204" pitchFamily="49" charset="0"/>
              </a:rPr>
              <a:t>lilo</a:t>
            </a:r>
            <a:r>
              <a:rPr lang="en-US" sz="2800" dirty="0"/>
              <a:t> package.</a:t>
            </a:r>
          </a:p>
          <a:p>
            <a:pPr algn="ctr"/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lilo.</a:t>
            </a:r>
            <a:r>
              <a:rPr lang="en-US" sz="2800" b="1" dirty="0">
                <a:solidFill>
                  <a:srgbClr val="FFCB92"/>
                </a:solidFill>
                <a:latin typeface="Consolas" panose="020B0609020204030204" pitchFamily="49" charset="0"/>
              </a:rPr>
              <a:t>eigid</a:t>
            </a:r>
            <a:r>
              <a:rPr lang="en-US" sz="2800" dirty="0">
                <a:latin typeface="Consolas" panose="020B0609020204030204" pitchFamily="49" charset="0"/>
              </a:rPr>
              <a:t>(inputs, outputs)</a:t>
            </a:r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834633"/>
            <a:ext cx="0" cy="15889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1" name="TextBox 13360">
            <a:extLst>
              <a:ext uri="{FF2B5EF4-FFF2-40B4-BE49-F238E27FC236}">
                <a16:creationId xmlns:a16="http://schemas.microsoft.com/office/drawing/2014/main" id="{492C1F2A-37C1-9C50-B927-91C895603536}"/>
              </a:ext>
            </a:extLst>
          </p:cNvPr>
          <p:cNvSpPr txBox="1"/>
          <p:nvPr/>
        </p:nvSpPr>
        <p:spPr>
          <a:xfrm>
            <a:off x="6463582" y="8812803"/>
            <a:ext cx="64008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44955D0E-D9C6-B00C-8125-C6D90E608CD0}"/>
              </a:ext>
            </a:extLst>
          </p:cNvPr>
          <p:cNvSpPr txBox="1"/>
          <p:nvPr/>
        </p:nvSpPr>
        <p:spPr>
          <a:xfrm>
            <a:off x="6463582" y="13113040"/>
            <a:ext cx="64008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C4D9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13363" name="Picture 13362">
            <a:extLst>
              <a:ext uri="{FF2B5EF4-FFF2-40B4-BE49-F238E27FC236}">
                <a16:creationId xmlns:a16="http://schemas.microsoft.com/office/drawing/2014/main" id="{9CD14F41-1885-FDDC-3E14-3910B0412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010" y="13106400"/>
            <a:ext cx="4420216" cy="2826040"/>
          </a:xfrm>
          <a:prstGeom prst="rect">
            <a:avLst/>
          </a:prstGeom>
        </p:spPr>
      </p:pic>
      <p:grpSp>
        <p:nvGrpSpPr>
          <p:cNvPr id="13420" name="Group 13419">
            <a:extLst>
              <a:ext uri="{FF2B5EF4-FFF2-40B4-BE49-F238E27FC236}">
                <a16:creationId xmlns:a16="http://schemas.microsoft.com/office/drawing/2014/main" id="{BFC56E1E-4118-D344-EAC8-3FB9E7BCFD5E}"/>
              </a:ext>
            </a:extLst>
          </p:cNvPr>
          <p:cNvGrpSpPr/>
          <p:nvPr/>
        </p:nvGrpSpPr>
        <p:grpSpPr>
          <a:xfrm>
            <a:off x="2003134" y="21336000"/>
            <a:ext cx="5164258" cy="1906386"/>
            <a:chOff x="2003134" y="20955000"/>
            <a:chExt cx="5164258" cy="1906386"/>
          </a:xfrm>
        </p:grpSpPr>
        <p:grpSp>
          <p:nvGrpSpPr>
            <p:cNvPr id="13333" name="Group 13332">
              <a:extLst>
                <a:ext uri="{FF2B5EF4-FFF2-40B4-BE49-F238E27FC236}">
                  <a16:creationId xmlns:a16="http://schemas.microsoft.com/office/drawing/2014/main" id="{7D1376AF-7F21-EBC2-B01B-1094481F9754}"/>
                </a:ext>
              </a:extLst>
            </p:cNvPr>
            <p:cNvGrpSpPr/>
            <p:nvPr/>
          </p:nvGrpSpPr>
          <p:grpSpPr>
            <a:xfrm>
              <a:off x="2003134" y="20955000"/>
              <a:ext cx="5164258" cy="1906386"/>
              <a:chOff x="9652762" y="22616037"/>
              <a:chExt cx="16980317" cy="3581404"/>
            </a:xfrm>
            <a:solidFill>
              <a:srgbClr val="6B3B39"/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29" name="Rectangle 13328">
                    <a:extLst>
                      <a:ext uri="{FF2B5EF4-FFF2-40B4-BE49-F238E27FC236}">
                        <a16:creationId xmlns:a16="http://schemas.microsoft.com/office/drawing/2014/main" id="{EB454C24-E417-BC17-63EF-1FDDB6F19562}"/>
                      </a:ext>
                    </a:extLst>
                  </p:cNvPr>
                  <p:cNvSpPr/>
                  <p:nvPr/>
                </p:nvSpPr>
                <p:spPr>
                  <a:xfrm>
                    <a:off x="9652762" y="22616037"/>
                    <a:ext cx="2618028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>
              <p:sp>
                <p:nvSpPr>
                  <p:cNvPr id="13329" name="Rectangle 13328">
                    <a:extLst>
                      <a:ext uri="{FF2B5EF4-FFF2-40B4-BE49-F238E27FC236}">
                        <a16:creationId xmlns:a16="http://schemas.microsoft.com/office/drawing/2014/main" id="{EB454C24-E417-BC17-63EF-1FDDB6F195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2762" y="22616037"/>
                    <a:ext cx="2618028" cy="35814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30" name="Rectangle 13329">
                    <a:extLst>
                      <a:ext uri="{FF2B5EF4-FFF2-40B4-BE49-F238E27FC236}">
                        <a16:creationId xmlns:a16="http://schemas.microsoft.com/office/drawing/2014/main" id="{FA48D89C-F2D6-82F6-4445-D4CE405C88C0}"/>
                      </a:ext>
                    </a:extLst>
                  </p:cNvPr>
                  <p:cNvSpPr/>
                  <p:nvPr/>
                </p:nvSpPr>
                <p:spPr>
                  <a:xfrm>
                    <a:off x="20960496" y="22616037"/>
                    <a:ext cx="2618033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4400" b="0" i="1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US" sz="4400" b="0" dirty="0"/>
                  </a:p>
                </p:txBody>
              </p:sp>
            </mc:Choice>
            <mc:Fallback>
              <p:sp>
                <p:nvSpPr>
                  <p:cNvPr id="13330" name="Rectangle 13329">
                    <a:extLst>
                      <a:ext uri="{FF2B5EF4-FFF2-40B4-BE49-F238E27FC236}">
                        <a16:creationId xmlns:a16="http://schemas.microsoft.com/office/drawing/2014/main" id="{FA48D89C-F2D6-82F6-4445-D4CE405C88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60496" y="22616037"/>
                    <a:ext cx="2618033" cy="35814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31" name="Rectangle 13330">
                    <a:extLst>
                      <a:ext uri="{FF2B5EF4-FFF2-40B4-BE49-F238E27FC236}">
                        <a16:creationId xmlns:a16="http://schemas.microsoft.com/office/drawing/2014/main" id="{998F32A6-B4A6-15D1-7176-3679F4121604}"/>
                      </a:ext>
                    </a:extLst>
                  </p:cNvPr>
                  <p:cNvSpPr/>
                  <p:nvPr/>
                </p:nvSpPr>
                <p:spPr>
                  <a:xfrm>
                    <a:off x="24015046" y="22616037"/>
                    <a:ext cx="2618033" cy="2615185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288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4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44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>
              <p:sp>
                <p:nvSpPr>
                  <p:cNvPr id="13331" name="Rectangle 13330">
                    <a:extLst>
                      <a:ext uri="{FF2B5EF4-FFF2-40B4-BE49-F238E27FC236}">
                        <a16:creationId xmlns:a16="http://schemas.microsoft.com/office/drawing/2014/main" id="{998F32A6-B4A6-15D1-7176-3679F41216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5046" y="22616037"/>
                    <a:ext cx="2618033" cy="261518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32" name="Rectangle 13331">
                    <a:extLst>
                      <a:ext uri="{FF2B5EF4-FFF2-40B4-BE49-F238E27FC236}">
                        <a16:creationId xmlns:a16="http://schemas.microsoft.com/office/drawing/2014/main" id="{8268BDDF-DA49-54F4-EFE6-DEB36B8649EE}"/>
                      </a:ext>
                    </a:extLst>
                  </p:cNvPr>
                  <p:cNvSpPr/>
                  <p:nvPr/>
                </p:nvSpPr>
                <p:spPr>
                  <a:xfrm>
                    <a:off x="14065051" y="22616041"/>
                    <a:ext cx="6619515" cy="3581400"/>
                  </a:xfrm>
                  <a:prstGeom prst="rect">
                    <a:avLst/>
                  </a:prstGeom>
                  <a:solidFill>
                    <a:srgbClr val="FFCB92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>
              <p:sp>
                <p:nvSpPr>
                  <p:cNvPr id="13332" name="Rectangle 13331">
                    <a:extLst>
                      <a:ext uri="{FF2B5EF4-FFF2-40B4-BE49-F238E27FC236}">
                        <a16:creationId xmlns:a16="http://schemas.microsoft.com/office/drawing/2014/main" id="{8268BDDF-DA49-54F4-EFE6-DEB36B8649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65051" y="22616041"/>
                    <a:ext cx="6619515" cy="35814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69" name="TextBox 13368">
                  <a:extLst>
                    <a:ext uri="{FF2B5EF4-FFF2-40B4-BE49-F238E27FC236}">
                      <a16:creationId xmlns:a16="http://schemas.microsoft.com/office/drawing/2014/main" id="{DDC561FC-F72F-C9E3-11F6-8DF6B8462396}"/>
                    </a:ext>
                  </a:extLst>
                </p:cNvPr>
                <p:cNvSpPr txBox="1"/>
                <p:nvPr/>
              </p:nvSpPr>
              <p:spPr>
                <a:xfrm>
                  <a:off x="2691317" y="21549373"/>
                  <a:ext cx="7542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dirty="0" smtClean="0">
                            <a:solidFill>
                              <a:srgbClr val="FFCB9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4800" dirty="0">
                    <a:solidFill>
                      <a:srgbClr val="FFCB92"/>
                    </a:solidFill>
                  </a:endParaRPr>
                </a:p>
              </p:txBody>
            </p:sp>
          </mc:Choice>
          <mc:Fallback>
            <p:sp>
              <p:nvSpPr>
                <p:cNvPr id="13369" name="TextBox 13368">
                  <a:extLst>
                    <a:ext uri="{FF2B5EF4-FFF2-40B4-BE49-F238E27FC236}">
                      <a16:creationId xmlns:a16="http://schemas.microsoft.com/office/drawing/2014/main" id="{DDC561FC-F72F-C9E3-11F6-8DF6B8462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1317" y="21549373"/>
                  <a:ext cx="754241" cy="83099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373" name="TextBox 13372">
            <a:extLst>
              <a:ext uri="{FF2B5EF4-FFF2-40B4-BE49-F238E27FC236}">
                <a16:creationId xmlns:a16="http://schemas.microsoft.com/office/drawing/2014/main" id="{9E1A8CD1-7CD6-F390-15ED-AD59E675125D}"/>
              </a:ext>
            </a:extLst>
          </p:cNvPr>
          <p:cNvSpPr txBox="1"/>
          <p:nvPr/>
        </p:nvSpPr>
        <p:spPr>
          <a:xfrm>
            <a:off x="7757841" y="17907000"/>
            <a:ext cx="5106585" cy="581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High complexity systems</a:t>
            </a:r>
          </a:p>
          <a:p>
            <a:r>
              <a:rPr lang="en-US" sz="2800" dirty="0"/>
              <a:t>Frequency domain methods are ill-suited for identifying higher modes, and are limited to single-input, single-output, or </a:t>
            </a:r>
            <a:r>
              <a:rPr lang="en-US" sz="2800" b="1" dirty="0"/>
              <a:t>SISO</a:t>
            </a:r>
            <a:r>
              <a:rPr lang="en-US" sz="2800" dirty="0"/>
              <a:t> signals.</a:t>
            </a:r>
          </a:p>
          <a:p>
            <a:endParaRPr lang="en-US" sz="2800" dirty="0"/>
          </a:p>
          <a:p>
            <a:r>
              <a:rPr lang="en-US" sz="3200" b="1" dirty="0">
                <a:solidFill>
                  <a:srgbClr val="2C4D90"/>
                </a:solidFill>
              </a:rPr>
              <a:t>SVD</a:t>
            </a:r>
          </a:p>
          <a:p>
            <a:r>
              <a:rPr lang="en-US" sz="2800" dirty="0"/>
              <a:t>The singular value decomposition is heavily used in subspace and least squares methods.  It is notoriously numerically intensive.</a:t>
            </a:r>
          </a:p>
        </p:txBody>
      </p:sp>
      <p:pic>
        <p:nvPicPr>
          <p:cNvPr id="13375" name="Picture 13374">
            <a:extLst>
              <a:ext uri="{FF2B5EF4-FFF2-40B4-BE49-F238E27FC236}">
                <a16:creationId xmlns:a16="http://schemas.microsoft.com/office/drawing/2014/main" id="{AFDA52B3-EDAC-4032-85AB-7465893BC5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9674" y="8966842"/>
            <a:ext cx="4416552" cy="3620125"/>
          </a:xfrm>
          <a:prstGeom prst="rect">
            <a:avLst/>
          </a:prstGeom>
        </p:spPr>
      </p:pic>
      <p:sp>
        <p:nvSpPr>
          <p:cNvPr id="13377" name="TextBox 13376">
            <a:extLst>
              <a:ext uri="{FF2B5EF4-FFF2-40B4-BE49-F238E27FC236}">
                <a16:creationId xmlns:a16="http://schemas.microsoft.com/office/drawing/2014/main" id="{FE7F299B-2A4A-3239-A06E-90053058E5B4}"/>
              </a:ext>
            </a:extLst>
          </p:cNvPr>
          <p:cNvSpPr txBox="1"/>
          <p:nvPr/>
        </p:nvSpPr>
        <p:spPr>
          <a:xfrm>
            <a:off x="1804081" y="18048238"/>
            <a:ext cx="5953760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Identification methods must be scalable such that they can be applied to a growing and changing network of bridges.</a:t>
            </a:r>
          </a:p>
        </p:txBody>
      </p:sp>
      <p:cxnSp>
        <p:nvCxnSpPr>
          <p:cNvPr id="13378" name="Straight Connector 13377">
            <a:extLst>
              <a:ext uri="{FF2B5EF4-FFF2-40B4-BE49-F238E27FC236}">
                <a16:creationId xmlns:a16="http://schemas.microsoft.com/office/drawing/2014/main" id="{1486D7E0-314F-70D1-4490-BF52E8E081E7}"/>
              </a:ext>
            </a:extLst>
          </p:cNvPr>
          <p:cNvCxnSpPr>
            <a:cxnSpLocks/>
          </p:cNvCxnSpPr>
          <p:nvPr/>
        </p:nvCxnSpPr>
        <p:spPr>
          <a:xfrm>
            <a:off x="1143000" y="163830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81" name="Straight Connector 13380">
            <a:extLst>
              <a:ext uri="{FF2B5EF4-FFF2-40B4-BE49-F238E27FC236}">
                <a16:creationId xmlns:a16="http://schemas.microsoft.com/office/drawing/2014/main" id="{4EEB4044-D6EB-0E34-C65B-FBD6F3410F45}"/>
              </a:ext>
            </a:extLst>
          </p:cNvPr>
          <p:cNvCxnSpPr>
            <a:cxnSpLocks/>
          </p:cNvCxnSpPr>
          <p:nvPr/>
        </p:nvCxnSpPr>
        <p:spPr>
          <a:xfrm>
            <a:off x="14305727" y="179070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85" name="Group 13384">
            <a:extLst>
              <a:ext uri="{FF2B5EF4-FFF2-40B4-BE49-F238E27FC236}">
                <a16:creationId xmlns:a16="http://schemas.microsoft.com/office/drawing/2014/main" id="{FD0947FF-BA9F-672E-FDFA-5F5AE9FFBDA5}"/>
              </a:ext>
            </a:extLst>
          </p:cNvPr>
          <p:cNvGrpSpPr/>
          <p:nvPr/>
        </p:nvGrpSpPr>
        <p:grpSpPr>
          <a:xfrm>
            <a:off x="1295400" y="4953000"/>
            <a:ext cx="24841200" cy="2213084"/>
            <a:chOff x="1196198" y="5181600"/>
            <a:chExt cx="24841200" cy="2213084"/>
          </a:xfrm>
        </p:grpSpPr>
        <p:cxnSp>
          <p:nvCxnSpPr>
            <p:cNvPr id="13382" name="Straight Connector 13381">
              <a:extLst>
                <a:ext uri="{FF2B5EF4-FFF2-40B4-BE49-F238E27FC236}">
                  <a16:creationId xmlns:a16="http://schemas.microsoft.com/office/drawing/2014/main" id="{7ABA2B7A-4AC1-E2D9-0F7A-EF7228029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5181600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4" name="Straight Connector 13383">
              <a:extLst>
                <a:ext uri="{FF2B5EF4-FFF2-40B4-BE49-F238E27FC236}">
                  <a16:creationId xmlns:a16="http://schemas.microsoft.com/office/drawing/2014/main" id="{894C63A1-E705-3D9D-EAE4-A524EB7BCE60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7318484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89" name="Picture 13388" descr="A screenshot of a computer&#10;&#10;Description automatically generated">
            <a:extLst>
              <a:ext uri="{FF2B5EF4-FFF2-40B4-BE49-F238E27FC236}">
                <a16:creationId xmlns:a16="http://schemas.microsoft.com/office/drawing/2014/main" id="{91C2A613-7F49-836D-98EF-37D6DF2B5E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4644" y="18693678"/>
            <a:ext cx="5182049" cy="7064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424" name="Group 13423">
            <a:extLst>
              <a:ext uri="{FF2B5EF4-FFF2-40B4-BE49-F238E27FC236}">
                <a16:creationId xmlns:a16="http://schemas.microsoft.com/office/drawing/2014/main" id="{4451E336-95F1-6CBD-6EDF-6D9693B8DA1F}"/>
              </a:ext>
            </a:extLst>
          </p:cNvPr>
          <p:cNvGrpSpPr/>
          <p:nvPr/>
        </p:nvGrpSpPr>
        <p:grpSpPr>
          <a:xfrm>
            <a:off x="11622432" y="27006887"/>
            <a:ext cx="4114801" cy="6757484"/>
            <a:chOff x="11577265" y="26995582"/>
            <a:chExt cx="4114801" cy="6757484"/>
          </a:xfrm>
        </p:grpSpPr>
        <p:pic>
          <p:nvPicPr>
            <p:cNvPr id="13402" name="Picture 1340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ED6175D-F2E7-4965-4FF2-E8570C0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266" y="30015873"/>
              <a:ext cx="4114800" cy="3737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08" name="Picture 13407" descr="A diagram of a bridge&#10;&#10;Description automatically generated">
              <a:extLst>
                <a:ext uri="{FF2B5EF4-FFF2-40B4-BE49-F238E27FC236}">
                  <a16:creationId xmlns:a16="http://schemas.microsoft.com/office/drawing/2014/main" id="{17893CD6-072D-14DD-D4FA-C8206C9B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577265" y="26995582"/>
              <a:ext cx="4114800" cy="303414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6" name="Group 13425">
            <a:extLst>
              <a:ext uri="{FF2B5EF4-FFF2-40B4-BE49-F238E27FC236}">
                <a16:creationId xmlns:a16="http://schemas.microsoft.com/office/drawing/2014/main" id="{1EA2E3A6-B967-7179-431E-221B2E361881}"/>
              </a:ext>
            </a:extLst>
          </p:cNvPr>
          <p:cNvGrpSpPr/>
          <p:nvPr/>
        </p:nvGrpSpPr>
        <p:grpSpPr>
          <a:xfrm>
            <a:off x="21364336" y="27006887"/>
            <a:ext cx="4115077" cy="6702817"/>
            <a:chOff x="21364336" y="26995582"/>
            <a:chExt cx="4115077" cy="6702817"/>
          </a:xfrm>
        </p:grpSpPr>
        <p:pic>
          <p:nvPicPr>
            <p:cNvPr id="13403" name="Picture 1340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1D31ED0-3EEB-D99E-CB6E-6700AC55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336" y="30015873"/>
              <a:ext cx="4114800" cy="36825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0" name="Picture 1340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F776477-CD35-7855-ED06-E7111299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364613" y="26995582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3" name="Group 13422">
            <a:extLst>
              <a:ext uri="{FF2B5EF4-FFF2-40B4-BE49-F238E27FC236}">
                <a16:creationId xmlns:a16="http://schemas.microsoft.com/office/drawing/2014/main" id="{5E98D586-E3A9-157D-1F57-EF7E1DDFAA4C}"/>
              </a:ext>
            </a:extLst>
          </p:cNvPr>
          <p:cNvGrpSpPr/>
          <p:nvPr/>
        </p:nvGrpSpPr>
        <p:grpSpPr>
          <a:xfrm>
            <a:off x="6751479" y="27006887"/>
            <a:ext cx="4114939" cy="6727468"/>
            <a:chOff x="6683591" y="26995582"/>
            <a:chExt cx="4114939" cy="6727468"/>
          </a:xfrm>
        </p:grpSpPr>
        <p:pic>
          <p:nvPicPr>
            <p:cNvPr id="13399" name="Content Placeholder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47FDFB5-1C62-77CE-5EA6-04C77A7E7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83730" y="30015873"/>
              <a:ext cx="4114800" cy="37071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pic>
          <p:nvPicPr>
            <p:cNvPr id="13414" name="Picture 134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B02EA8F-9156-9395-C967-C1AF64E7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83591" y="26995582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32" name="Group 13431">
            <a:extLst>
              <a:ext uri="{FF2B5EF4-FFF2-40B4-BE49-F238E27FC236}">
                <a16:creationId xmlns:a16="http://schemas.microsoft.com/office/drawing/2014/main" id="{D383A6CB-F75F-DF7D-0E83-D3DC16D416F8}"/>
              </a:ext>
            </a:extLst>
          </p:cNvPr>
          <p:cNvGrpSpPr/>
          <p:nvPr/>
        </p:nvGrpSpPr>
        <p:grpSpPr>
          <a:xfrm>
            <a:off x="1880528" y="27006887"/>
            <a:ext cx="4114937" cy="7164350"/>
            <a:chOff x="1880528" y="27049450"/>
            <a:chExt cx="4114937" cy="7164350"/>
          </a:xfrm>
        </p:grpSpPr>
        <p:pic>
          <p:nvPicPr>
            <p:cNvPr id="13431" name="Picture 134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50F26EF-CCFC-4029-1484-BA451897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2"/>
            <a:stretch>
              <a:fillRect/>
            </a:stretch>
          </p:blipFill>
          <p:spPr>
            <a:xfrm>
              <a:off x="1880528" y="30069742"/>
              <a:ext cx="4114800" cy="4144058"/>
            </a:xfrm>
            <a:custGeom>
              <a:avLst/>
              <a:gdLst>
                <a:gd name="connsiteX0" fmla="*/ 0 w 4114800"/>
                <a:gd name="connsiteY0" fmla="*/ 0 h 4144058"/>
                <a:gd name="connsiteX1" fmla="*/ 4114800 w 4114800"/>
                <a:gd name="connsiteY1" fmla="*/ 0 h 4144058"/>
                <a:gd name="connsiteX2" fmla="*/ 4114800 w 4114800"/>
                <a:gd name="connsiteY2" fmla="*/ 3553038 h 4144058"/>
                <a:gd name="connsiteX3" fmla="*/ 4091246 w 4114800"/>
                <a:gd name="connsiteY3" fmla="*/ 3558920 h 4144058"/>
                <a:gd name="connsiteX4" fmla="*/ 2570822 w 4114800"/>
                <a:gd name="connsiteY4" fmla="*/ 4129808 h 4144058"/>
                <a:gd name="connsiteX5" fmla="*/ 1688172 w 4114800"/>
                <a:gd name="connsiteY5" fmla="*/ 3920258 h 4144058"/>
                <a:gd name="connsiteX6" fmla="*/ 748372 w 4114800"/>
                <a:gd name="connsiteY6" fmla="*/ 3539258 h 4144058"/>
                <a:gd name="connsiteX7" fmla="*/ 29235 w 4114800"/>
                <a:gd name="connsiteY7" fmla="*/ 3703712 h 4144058"/>
                <a:gd name="connsiteX8" fmla="*/ 0 w 4114800"/>
                <a:gd name="connsiteY8" fmla="*/ 3720628 h 41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4800" h="4144058">
                  <a:moveTo>
                    <a:pt x="0" y="0"/>
                  </a:moveTo>
                  <a:lnTo>
                    <a:pt x="4114800" y="0"/>
                  </a:lnTo>
                  <a:lnTo>
                    <a:pt x="4114800" y="3553038"/>
                  </a:lnTo>
                  <a:lnTo>
                    <a:pt x="4091246" y="3558920"/>
                  </a:lnTo>
                  <a:cubicBezTo>
                    <a:pt x="3669500" y="3680136"/>
                    <a:pt x="2927679" y="4076496"/>
                    <a:pt x="2570822" y="4129808"/>
                  </a:cubicBezTo>
                  <a:cubicBezTo>
                    <a:pt x="2131614" y="4195424"/>
                    <a:pt x="1991914" y="4018684"/>
                    <a:pt x="1688172" y="3920258"/>
                  </a:cubicBezTo>
                  <a:cubicBezTo>
                    <a:pt x="1384430" y="3821832"/>
                    <a:pt x="1052114" y="3557250"/>
                    <a:pt x="748372" y="3539258"/>
                  </a:cubicBezTo>
                  <a:cubicBezTo>
                    <a:pt x="520566" y="3525764"/>
                    <a:pt x="229061" y="3601566"/>
                    <a:pt x="29235" y="3703712"/>
                  </a:cubicBezTo>
                  <a:lnTo>
                    <a:pt x="0" y="3720628"/>
                  </a:ln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6" name="Picture 13415" descr="A diagram of a bridge&#10;&#10;Description automatically generated">
              <a:extLst>
                <a:ext uri="{FF2B5EF4-FFF2-40B4-BE49-F238E27FC236}">
                  <a16:creationId xmlns:a16="http://schemas.microsoft.com/office/drawing/2014/main" id="{0720953A-5A02-AFE2-AC27-ECE16E22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80665" y="27049450"/>
              <a:ext cx="4114800" cy="3179618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3425" name="Group 13424">
            <a:extLst>
              <a:ext uri="{FF2B5EF4-FFF2-40B4-BE49-F238E27FC236}">
                <a16:creationId xmlns:a16="http://schemas.microsoft.com/office/drawing/2014/main" id="{AC631884-743E-974C-788E-A3E0DF2CDF13}"/>
              </a:ext>
            </a:extLst>
          </p:cNvPr>
          <p:cNvGrpSpPr/>
          <p:nvPr/>
        </p:nvGrpSpPr>
        <p:grpSpPr>
          <a:xfrm>
            <a:off x="16493246" y="27006887"/>
            <a:ext cx="4115077" cy="6761018"/>
            <a:chOff x="16526255" y="27112890"/>
            <a:chExt cx="4115077" cy="6761018"/>
          </a:xfrm>
        </p:grpSpPr>
        <p:pic>
          <p:nvPicPr>
            <p:cNvPr id="13400" name="Picture 1339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9E55800-EF03-EBB4-5C8F-C3665C09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6532" y="30133181"/>
              <a:ext cx="4114800" cy="37407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418" name="Picture 134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16CEBAC-3EFE-F4D8-5F34-5D84214E1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526255" y="27112890"/>
              <a:ext cx="4114800" cy="3179618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13020"/>
          <a:stretch/>
        </p:blipFill>
        <p:spPr>
          <a:xfrm>
            <a:off x="1413831" y="33951006"/>
            <a:ext cx="24604339" cy="2624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1" name="Picture 13390">
            <a:extLst>
              <a:ext uri="{FF2B5EF4-FFF2-40B4-BE49-F238E27FC236}">
                <a16:creationId xmlns:a16="http://schemas.microsoft.com/office/drawing/2014/main" id="{1F757E22-DDB9-B5ED-1612-E44E4D34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654" y="19527361"/>
            <a:ext cx="7766449" cy="8464985"/>
          </a:xfrm>
          <a:prstGeom prst="rect">
            <a:avLst/>
          </a:prstGeom>
        </p:spPr>
      </p:pic>
      <p:pic>
        <p:nvPicPr>
          <p:cNvPr id="13358" name="Picture 13357" descr="A close up of a bridge&#10;&#10;Description automatically generated">
            <a:extLst>
              <a:ext uri="{FF2B5EF4-FFF2-40B4-BE49-F238E27FC236}">
                <a16:creationId xmlns:a16="http://schemas.microsoft.com/office/drawing/2014/main" id="{21DB596A-8D9F-1C4E-CE03-D528EA87E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53" b="99122" l="3516" r="97559">
                        <a14:foregroundMark x1="83008" y1="5857" x2="72949" y2="21816"/>
                        <a14:foregroundMark x1="72949" y1="21816" x2="58496" y2="63250"/>
                        <a14:foregroundMark x1="58496" y1="63250" x2="57715" y2="73206"/>
                        <a14:foregroundMark x1="57715" y1="73206" x2="59180" y2="84041"/>
                        <a14:foregroundMark x1="58203" y1="87701" x2="47559" y2="78477"/>
                        <a14:foregroundMark x1="47559" y1="78477" x2="5859" y2="58272"/>
                        <a14:foregroundMark x1="5859" y1="58272" x2="6348" y2="75256"/>
                        <a14:foregroundMark x1="6348" y1="75256" x2="9668" y2="83748"/>
                        <a14:foregroundMark x1="9668" y1="83748" x2="19434" y2="90337"/>
                        <a14:foregroundMark x1="19434" y1="90337" x2="19434" y2="90337"/>
                        <a14:foregroundMark x1="97656" y1="55637" x2="83301" y2="83163"/>
                        <a14:foregroundMark x1="4785" y1="58858" x2="3516" y2="65593"/>
                        <a14:foregroundMark x1="35254" y1="94436" x2="35156" y2="91801"/>
                        <a14:foregroundMark x1="26270" y1="85944" x2="26660" y2="77892"/>
                        <a14:foregroundMark x1="35547" y1="64568" x2="35352" y2="63250"/>
                        <a14:foregroundMark x1="31445" y1="62958" x2="30664" y2="62958"/>
                        <a14:foregroundMark x1="35156" y1="85505" x2="34473" y2="80673"/>
                        <a14:foregroundMark x1="48730" y1="94876" x2="48828" y2="91069"/>
                        <a14:foregroundMark x1="48828" y1="87408" x2="48535" y2="86091"/>
                        <a14:foregroundMark x1="44434" y1="85944" x2="44238" y2="80673"/>
                        <a14:foregroundMark x1="60645" y1="66179" x2="63379" y2="99122"/>
                        <a14:foregroundMark x1="81934" y1="9224" x2="85547" y2="3953"/>
                        <a14:foregroundMark x1="85547" y1="3953" x2="85547" y2="3953"/>
                        <a14:foregroundMark x1="72461" y1="12445" x2="73926" y2="8785"/>
                        <a14:foregroundMark x1="27051" y1="82577" x2="27051" y2="83895"/>
                        <a14:foregroundMark x1="51563" y1="89312" x2="51563" y2="88287"/>
                        <a14:foregroundMark x1="16406" y1="97218" x2="16406" y2="95022"/>
                        <a14:backgroundMark x1="45801" y1="64129" x2="16504" y2="29722"/>
                        <a14:backgroundMark x1="23730" y1="78624" x2="23047" y2="77599"/>
                        <a14:backgroundMark x1="29590" y1="81406" x2="29590" y2="81406"/>
                        <a14:backgroundMark x1="41211" y1="86091" x2="40723" y2="83748"/>
                        <a14:backgroundMark x1="32617" y1="86384" x2="32617" y2="83309"/>
                        <a14:backgroundMark x1="57422" y1="9370" x2="40918" y2="47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61"/>
          <a:stretch/>
        </p:blipFill>
        <p:spPr>
          <a:xfrm>
            <a:off x="-92008" y="7997896"/>
            <a:ext cx="27524008" cy="28578104"/>
          </a:xfrm>
          <a:prstGeom prst="rect">
            <a:avLst/>
          </a:prstGeom>
        </p:spPr>
      </p:pic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124200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 &amp;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32994600"/>
            <a:ext cx="27432000" cy="3581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1" y="33121251"/>
            <a:ext cx="26063889" cy="322614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1598655" y="5257800"/>
            <a:ext cx="24234691" cy="202608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4800" i="1" dirty="0">
                <a:solidFill>
                  <a:srgbClr val="7F9CC3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  invert the conventional analysis problem</a:t>
            </a:r>
            <a:endParaRPr lang="en-US" sz="4400" i="1" dirty="0">
              <a:solidFill>
                <a:srgbClr val="7F9CC3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FFCB92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834633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804080" y="17397564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834633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872013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6538C3-7E0A-EB94-405A-491183474A70}"/>
              </a:ext>
            </a:extLst>
          </p:cNvPr>
          <p:cNvGrpSpPr/>
          <p:nvPr/>
        </p:nvGrpSpPr>
        <p:grpSpPr>
          <a:xfrm>
            <a:off x="1756009" y="28476896"/>
            <a:ext cx="23827973" cy="3909448"/>
            <a:chOff x="2062802" y="28745814"/>
            <a:chExt cx="15938188" cy="2512031"/>
          </a:xfrm>
          <a:solidFill>
            <a:schemeClr val="bg1"/>
          </a:solidFill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719E76-4D21-A528-9C5A-EF29F2410117}"/>
                </a:ext>
              </a:extLst>
            </p:cNvPr>
            <p:cNvSpPr/>
            <p:nvPr/>
          </p:nvSpPr>
          <p:spPr>
            <a:xfrm>
              <a:off x="2062802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1E9CB9-993B-19F2-231C-E6EEC47385A3}"/>
                </a:ext>
              </a:extLst>
            </p:cNvPr>
            <p:cNvSpPr/>
            <p:nvPr/>
          </p:nvSpPr>
          <p:spPr>
            <a:xfrm>
              <a:off x="5361549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C01E18-3C5A-27FF-FE54-AC7AB04991E3}"/>
                </a:ext>
              </a:extLst>
            </p:cNvPr>
            <p:cNvSpPr/>
            <p:nvPr/>
          </p:nvSpPr>
          <p:spPr>
            <a:xfrm>
              <a:off x="8660296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4E12B-C8F9-4EC9-0200-29E3B52063F1}"/>
                </a:ext>
              </a:extLst>
            </p:cNvPr>
            <p:cNvSpPr/>
            <p:nvPr/>
          </p:nvSpPr>
          <p:spPr>
            <a:xfrm>
              <a:off x="11959043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669E6C-C413-8F6A-F119-B524F7494AF6}"/>
                </a:ext>
              </a:extLst>
            </p:cNvPr>
            <p:cNvSpPr/>
            <p:nvPr/>
          </p:nvSpPr>
          <p:spPr>
            <a:xfrm>
              <a:off x="15257790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9179836"/>
            <a:ext cx="11424272" cy="93871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SRIM</a:t>
            </a:r>
          </a:p>
          <a:p>
            <a:r>
              <a:rPr lang="en-US" sz="2800" dirty="0"/>
              <a:t>State space system identification techniques such as System Realization with Information Matrix reveal the underlying fundamental dynamic system for a multi-input, multi-output, or </a:t>
            </a:r>
            <a:r>
              <a:rPr lang="en-US" sz="2800" b="1" dirty="0"/>
              <a:t>MIMO</a:t>
            </a:r>
            <a:r>
              <a:rPr lang="en-US" sz="2800" dirty="0"/>
              <a:t> signal.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new, optimized algorithm has been developed that leverages </a:t>
            </a:r>
            <a:r>
              <a:rPr lang="en-US" sz="2800" b="1" dirty="0"/>
              <a:t>shared memory parallelism </a:t>
            </a:r>
            <a:r>
              <a:rPr lang="en-US" sz="2800" dirty="0"/>
              <a:t>to drastically reduce the computational demands of estimating a state space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Memory use has been optimized to efficiently leverage caching.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Package</a:t>
            </a:r>
          </a:p>
          <a:p>
            <a:r>
              <a:rPr lang="en-US" sz="2800" dirty="0"/>
              <a:t>All methods are accessible through the python </a:t>
            </a:r>
            <a:r>
              <a:rPr lang="en-US" sz="3200" b="1" i="1" dirty="0">
                <a:solidFill>
                  <a:srgbClr val="2C4D90"/>
                </a:solidFill>
                <a:latin typeface="Consolas" panose="020B0609020204030204" pitchFamily="49" charset="0"/>
              </a:rPr>
              <a:t>lilo</a:t>
            </a:r>
            <a:r>
              <a:rPr lang="en-US" sz="2800" dirty="0"/>
              <a:t> package.</a:t>
            </a:r>
          </a:p>
          <a:p>
            <a:pPr algn="ctr"/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lilo.</a:t>
            </a:r>
            <a:r>
              <a:rPr lang="en-US" sz="2800" b="1" dirty="0">
                <a:solidFill>
                  <a:srgbClr val="FFCB92"/>
                </a:solidFill>
                <a:latin typeface="Consolas" panose="020B0609020204030204" pitchFamily="49" charset="0"/>
              </a:rPr>
              <a:t>eigid</a:t>
            </a:r>
            <a:r>
              <a:rPr lang="en-US" sz="2800" dirty="0">
                <a:latin typeface="Consolas" panose="020B0609020204030204" pitchFamily="49" charset="0"/>
              </a:rPr>
              <a:t>(inputs, outputs)</a:t>
            </a:r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834633"/>
            <a:ext cx="0" cy="1965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1" name="TextBox 13360">
            <a:extLst>
              <a:ext uri="{FF2B5EF4-FFF2-40B4-BE49-F238E27FC236}">
                <a16:creationId xmlns:a16="http://schemas.microsoft.com/office/drawing/2014/main" id="{492C1F2A-37C1-9C50-B927-91C895603536}"/>
              </a:ext>
            </a:extLst>
          </p:cNvPr>
          <p:cNvSpPr txBox="1"/>
          <p:nvPr/>
        </p:nvSpPr>
        <p:spPr>
          <a:xfrm>
            <a:off x="6463582" y="9179836"/>
            <a:ext cx="64008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44955D0E-D9C6-B00C-8125-C6D90E608CD0}"/>
              </a:ext>
            </a:extLst>
          </p:cNvPr>
          <p:cNvSpPr txBox="1"/>
          <p:nvPr/>
        </p:nvSpPr>
        <p:spPr>
          <a:xfrm>
            <a:off x="6463582" y="13716000"/>
            <a:ext cx="64008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C4D9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13363" name="Picture 13362">
            <a:extLst>
              <a:ext uri="{FF2B5EF4-FFF2-40B4-BE49-F238E27FC236}">
                <a16:creationId xmlns:a16="http://schemas.microsoft.com/office/drawing/2014/main" id="{9CD14F41-1885-FDDC-3E14-3910B0412C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6010" y="13709360"/>
            <a:ext cx="4420216" cy="2826040"/>
          </a:xfrm>
          <a:prstGeom prst="rect">
            <a:avLst/>
          </a:prstGeom>
        </p:spPr>
      </p:pic>
      <p:pic>
        <p:nvPicPr>
          <p:cNvPr id="13387" name="Picture" descr="MDOF Structure">
            <a:extLst>
              <a:ext uri="{FF2B5EF4-FFF2-40B4-BE49-F238E27FC236}">
                <a16:creationId xmlns:a16="http://schemas.microsoft.com/office/drawing/2014/main" id="{83F79585-FA27-B99E-26B9-2CF72405ED04}"/>
              </a:ext>
            </a:extLst>
          </p:cNvPr>
          <p:cNvPicPr/>
          <p:nvPr/>
        </p:nvPicPr>
        <p:blipFill rotWithShape="1">
          <a:blip r:embed="rId11"/>
          <a:srcRect l="-3154" t="-178355" r="-1761" b="-8491"/>
          <a:stretch/>
        </p:blipFill>
        <p:spPr bwMode="auto">
          <a:xfrm>
            <a:off x="1734334" y="20650200"/>
            <a:ext cx="5733265" cy="5855843"/>
          </a:xfrm>
          <a:prstGeom prst="rect">
            <a:avLst/>
          </a:prstGeom>
          <a:solidFill>
            <a:schemeClr val="bg1"/>
          </a:solidFill>
          <a:ln w="9525"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7D1376AF-7F21-EBC2-B01B-1094481F9754}"/>
              </a:ext>
            </a:extLst>
          </p:cNvPr>
          <p:cNvGrpSpPr/>
          <p:nvPr/>
        </p:nvGrpSpPr>
        <p:grpSpPr>
          <a:xfrm>
            <a:off x="2003134" y="21029814"/>
            <a:ext cx="5164258" cy="1906386"/>
            <a:chOff x="9652762" y="22616037"/>
            <a:chExt cx="16980317" cy="3581404"/>
          </a:xfrm>
          <a:solidFill>
            <a:srgbClr val="6B3B39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29" name="Rectangle 13328">
                  <a:extLst>
                    <a:ext uri="{FF2B5EF4-FFF2-40B4-BE49-F238E27FC236}">
                      <a16:creationId xmlns:a16="http://schemas.microsoft.com/office/drawing/2014/main" id="{EB454C24-E417-BC17-63EF-1FDDB6F19562}"/>
                    </a:ext>
                  </a:extLst>
                </p:cNvPr>
                <p:cNvSpPr/>
                <p:nvPr/>
              </p:nvSpPr>
              <p:spPr>
                <a:xfrm>
                  <a:off x="9652762" y="22616037"/>
                  <a:ext cx="2618028" cy="3581400"/>
                </a:xfrm>
                <a:prstGeom prst="rect">
                  <a:avLst/>
                </a:prstGeom>
                <a:solidFill>
                  <a:srgbClr val="FFCB9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29" name="Rectangle 13328">
                  <a:extLst>
                    <a:ext uri="{FF2B5EF4-FFF2-40B4-BE49-F238E27FC236}">
                      <a16:creationId xmlns:a16="http://schemas.microsoft.com/office/drawing/2014/main" id="{EB454C24-E417-BC17-63EF-1FDDB6F19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62" y="22616037"/>
                  <a:ext cx="2618028" cy="35814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0" name="Rectangle 13329">
                  <a:extLst>
                    <a:ext uri="{FF2B5EF4-FFF2-40B4-BE49-F238E27FC236}">
                      <a16:creationId xmlns:a16="http://schemas.microsoft.com/office/drawing/2014/main" id="{FA48D89C-F2D6-82F6-4445-D4CE405C88C0}"/>
                    </a:ext>
                  </a:extLst>
                </p:cNvPr>
                <p:cNvSpPr/>
                <p:nvPr/>
              </p:nvSpPr>
              <p:spPr>
                <a:xfrm>
                  <a:off x="20960496" y="22616037"/>
                  <a:ext cx="2618033" cy="3581400"/>
                </a:xfrm>
                <a:prstGeom prst="rect">
                  <a:avLst/>
                </a:prstGeom>
                <a:solidFill>
                  <a:srgbClr val="FFCB9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4400" b="0" dirty="0"/>
                </a:p>
              </p:txBody>
            </p:sp>
          </mc:Choice>
          <mc:Fallback>
            <p:sp>
              <p:nvSpPr>
                <p:cNvPr id="13330" name="Rectangle 13329">
                  <a:extLst>
                    <a:ext uri="{FF2B5EF4-FFF2-40B4-BE49-F238E27FC236}">
                      <a16:creationId xmlns:a16="http://schemas.microsoft.com/office/drawing/2014/main" id="{FA48D89C-F2D6-82F6-4445-D4CE405C8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0496" y="22616037"/>
                  <a:ext cx="2618033" cy="35814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1" name="Rectangle 13330">
                  <a:extLst>
                    <a:ext uri="{FF2B5EF4-FFF2-40B4-BE49-F238E27FC236}">
                      <a16:creationId xmlns:a16="http://schemas.microsoft.com/office/drawing/2014/main" id="{998F32A6-B4A6-15D1-7176-3679F4121604}"/>
                    </a:ext>
                  </a:extLst>
                </p:cNvPr>
                <p:cNvSpPr/>
                <p:nvPr/>
              </p:nvSpPr>
              <p:spPr>
                <a:xfrm>
                  <a:off x="24015046" y="22616037"/>
                  <a:ext cx="2618033" cy="2615185"/>
                </a:xfrm>
                <a:prstGeom prst="rect">
                  <a:avLst/>
                </a:prstGeom>
                <a:solidFill>
                  <a:srgbClr val="FFCB9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31" name="Rectangle 13330">
                  <a:extLst>
                    <a:ext uri="{FF2B5EF4-FFF2-40B4-BE49-F238E27FC236}">
                      <a16:creationId xmlns:a16="http://schemas.microsoft.com/office/drawing/2014/main" id="{998F32A6-B4A6-15D1-7176-3679F41216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5046" y="22616037"/>
                  <a:ext cx="2618033" cy="26151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2" name="Rectangle 13331">
                  <a:extLst>
                    <a:ext uri="{FF2B5EF4-FFF2-40B4-BE49-F238E27FC236}">
                      <a16:creationId xmlns:a16="http://schemas.microsoft.com/office/drawing/2014/main" id="{8268BDDF-DA49-54F4-EFE6-DEB36B8649EE}"/>
                    </a:ext>
                  </a:extLst>
                </p:cNvPr>
                <p:cNvSpPr/>
                <p:nvPr/>
              </p:nvSpPr>
              <p:spPr>
                <a:xfrm>
                  <a:off x="14065051" y="22616041"/>
                  <a:ext cx="6619515" cy="3581400"/>
                </a:xfrm>
                <a:prstGeom prst="rect">
                  <a:avLst/>
                </a:prstGeom>
                <a:solidFill>
                  <a:srgbClr val="FFCB9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32" name="Rectangle 13331">
                  <a:extLst>
                    <a:ext uri="{FF2B5EF4-FFF2-40B4-BE49-F238E27FC236}">
                      <a16:creationId xmlns:a16="http://schemas.microsoft.com/office/drawing/2014/main" id="{8268BDDF-DA49-54F4-EFE6-DEB36B864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5051" y="22616041"/>
                  <a:ext cx="6619515" cy="35814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69" name="TextBox 13368">
                <a:extLst>
                  <a:ext uri="{FF2B5EF4-FFF2-40B4-BE49-F238E27FC236}">
                    <a16:creationId xmlns:a16="http://schemas.microsoft.com/office/drawing/2014/main" id="{DDC561FC-F72F-C9E3-11F6-8DF6B8462396}"/>
                  </a:ext>
                </a:extLst>
              </p:cNvPr>
              <p:cNvSpPr txBox="1"/>
              <p:nvPr/>
            </p:nvSpPr>
            <p:spPr>
              <a:xfrm>
                <a:off x="2691317" y="21549373"/>
                <a:ext cx="7542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FFC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>
                  <a:solidFill>
                    <a:srgbClr val="FFCB92"/>
                  </a:solidFill>
                </a:endParaRPr>
              </a:p>
            </p:txBody>
          </p:sp>
        </mc:Choice>
        <mc:Fallback>
          <p:sp>
            <p:nvSpPr>
              <p:cNvPr id="13369" name="TextBox 13368">
                <a:extLst>
                  <a:ext uri="{FF2B5EF4-FFF2-40B4-BE49-F238E27FC236}">
                    <a16:creationId xmlns:a16="http://schemas.microsoft.com/office/drawing/2014/main" id="{DDC561FC-F72F-C9E3-11F6-8DF6B846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17" y="21549373"/>
                <a:ext cx="754241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73" name="TextBox 13372">
            <a:extLst>
              <a:ext uri="{FF2B5EF4-FFF2-40B4-BE49-F238E27FC236}">
                <a16:creationId xmlns:a16="http://schemas.microsoft.com/office/drawing/2014/main" id="{9E1A8CD1-7CD6-F390-15ED-AD59E675125D}"/>
              </a:ext>
            </a:extLst>
          </p:cNvPr>
          <p:cNvSpPr txBox="1"/>
          <p:nvPr/>
        </p:nvSpPr>
        <p:spPr>
          <a:xfrm>
            <a:off x="7757841" y="20650200"/>
            <a:ext cx="5106585" cy="581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SVD</a:t>
            </a:r>
          </a:p>
          <a:p>
            <a:r>
              <a:rPr lang="en-US" sz="2800" dirty="0"/>
              <a:t>The singular value decomposition is heavily used in subspace and least squares methods.  It is notoriously numerically intensive.</a:t>
            </a:r>
          </a:p>
          <a:p>
            <a:endParaRPr lang="en-US" sz="2800" dirty="0"/>
          </a:p>
          <a:p>
            <a:r>
              <a:rPr lang="en-US" sz="3200" b="1" dirty="0">
                <a:solidFill>
                  <a:srgbClr val="2C4D90"/>
                </a:solidFill>
              </a:rPr>
              <a:t>High complexity systems</a:t>
            </a:r>
          </a:p>
          <a:p>
            <a:r>
              <a:rPr lang="en-US" sz="2800" dirty="0"/>
              <a:t>Frequency domain methods are ill-suited for identifying higher modes, and are limited to single-input, single-output, or </a:t>
            </a:r>
            <a:r>
              <a:rPr lang="en-US" sz="2800" b="1" dirty="0"/>
              <a:t>SISO</a:t>
            </a:r>
            <a:r>
              <a:rPr lang="en-US" sz="2800" dirty="0"/>
              <a:t> signals.</a:t>
            </a:r>
          </a:p>
        </p:txBody>
      </p:sp>
      <p:pic>
        <p:nvPicPr>
          <p:cNvPr id="13375" name="Picture 13374">
            <a:extLst>
              <a:ext uri="{FF2B5EF4-FFF2-40B4-BE49-F238E27FC236}">
                <a16:creationId xmlns:a16="http://schemas.microsoft.com/office/drawing/2014/main" id="{AFDA52B3-EDAC-4032-85AB-7465893BC5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9674" y="9333875"/>
            <a:ext cx="4416552" cy="3620125"/>
          </a:xfrm>
          <a:prstGeom prst="rect">
            <a:avLst/>
          </a:prstGeom>
        </p:spPr>
      </p:pic>
      <p:sp>
        <p:nvSpPr>
          <p:cNvPr id="13377" name="TextBox 13376">
            <a:extLst>
              <a:ext uri="{FF2B5EF4-FFF2-40B4-BE49-F238E27FC236}">
                <a16:creationId xmlns:a16="http://schemas.microsoft.com/office/drawing/2014/main" id="{FE7F299B-2A4A-3239-A06E-90053058E5B4}"/>
              </a:ext>
            </a:extLst>
          </p:cNvPr>
          <p:cNvSpPr txBox="1"/>
          <p:nvPr/>
        </p:nvSpPr>
        <p:spPr>
          <a:xfrm>
            <a:off x="1804080" y="18581638"/>
            <a:ext cx="1117922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Identification methods must be scalable such that they can be applied to a growing and changing network of bridges. That is, they must require minimal modification when applied to new assets, and they must be low-cost.</a:t>
            </a:r>
          </a:p>
        </p:txBody>
      </p:sp>
      <p:cxnSp>
        <p:nvCxnSpPr>
          <p:cNvPr id="13378" name="Straight Connector 13377">
            <a:extLst>
              <a:ext uri="{FF2B5EF4-FFF2-40B4-BE49-F238E27FC236}">
                <a16:creationId xmlns:a16="http://schemas.microsoft.com/office/drawing/2014/main" id="{1486D7E0-314F-70D1-4490-BF52E8E081E7}"/>
              </a:ext>
            </a:extLst>
          </p:cNvPr>
          <p:cNvCxnSpPr>
            <a:cxnSpLocks/>
          </p:cNvCxnSpPr>
          <p:nvPr/>
        </p:nvCxnSpPr>
        <p:spPr>
          <a:xfrm>
            <a:off x="1143000" y="170688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81" name="Straight Connector 13380">
            <a:extLst>
              <a:ext uri="{FF2B5EF4-FFF2-40B4-BE49-F238E27FC236}">
                <a16:creationId xmlns:a16="http://schemas.microsoft.com/office/drawing/2014/main" id="{4EEB4044-D6EB-0E34-C65B-FBD6F3410F45}"/>
              </a:ext>
            </a:extLst>
          </p:cNvPr>
          <p:cNvCxnSpPr>
            <a:cxnSpLocks/>
          </p:cNvCxnSpPr>
          <p:nvPr/>
        </p:nvCxnSpPr>
        <p:spPr>
          <a:xfrm>
            <a:off x="14305727" y="18413227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85" name="Group 13384">
            <a:extLst>
              <a:ext uri="{FF2B5EF4-FFF2-40B4-BE49-F238E27FC236}">
                <a16:creationId xmlns:a16="http://schemas.microsoft.com/office/drawing/2014/main" id="{FD0947FF-BA9F-672E-FDFA-5F5AE9FFBDA5}"/>
              </a:ext>
            </a:extLst>
          </p:cNvPr>
          <p:cNvGrpSpPr/>
          <p:nvPr/>
        </p:nvGrpSpPr>
        <p:grpSpPr>
          <a:xfrm>
            <a:off x="1295400" y="5181600"/>
            <a:ext cx="24841200" cy="2213084"/>
            <a:chOff x="1196198" y="5181600"/>
            <a:chExt cx="24841200" cy="2213084"/>
          </a:xfrm>
        </p:grpSpPr>
        <p:cxnSp>
          <p:nvCxnSpPr>
            <p:cNvPr id="13382" name="Straight Connector 13381">
              <a:extLst>
                <a:ext uri="{FF2B5EF4-FFF2-40B4-BE49-F238E27FC236}">
                  <a16:creationId xmlns:a16="http://schemas.microsoft.com/office/drawing/2014/main" id="{7ABA2B7A-4AC1-E2D9-0F7A-EF7228029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5181600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4" name="Straight Connector 13383">
              <a:extLst>
                <a:ext uri="{FF2B5EF4-FFF2-40B4-BE49-F238E27FC236}">
                  <a16:creationId xmlns:a16="http://schemas.microsoft.com/office/drawing/2014/main" id="{894C63A1-E705-3D9D-EAE4-A524EB7BCE60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7318484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86" name="Straight Connector 13385">
            <a:extLst>
              <a:ext uri="{FF2B5EF4-FFF2-40B4-BE49-F238E27FC236}">
                <a16:creationId xmlns:a16="http://schemas.microsoft.com/office/drawing/2014/main" id="{32B6A52D-A697-2387-3636-7D0C8A309D0C}"/>
              </a:ext>
            </a:extLst>
          </p:cNvPr>
          <p:cNvCxnSpPr>
            <a:cxnSpLocks/>
          </p:cNvCxnSpPr>
          <p:nvPr/>
        </p:nvCxnSpPr>
        <p:spPr>
          <a:xfrm>
            <a:off x="1295400" y="27995696"/>
            <a:ext cx="24841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89" name="Picture 13388" descr="A screenshot of a computer&#10;&#10;Description automatically generated">
            <a:extLst>
              <a:ext uri="{FF2B5EF4-FFF2-40B4-BE49-F238E27FC236}">
                <a16:creationId xmlns:a16="http://schemas.microsoft.com/office/drawing/2014/main" id="{91C2A613-7F49-836D-98EF-37D6DF2B5E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18804" y="18830180"/>
            <a:ext cx="5182049" cy="7064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69EBAD-9B6D-6B8B-3EA1-70940564133C}"/>
              </a:ext>
            </a:extLst>
          </p:cNvPr>
          <p:cNvCxnSpPr/>
          <p:nvPr/>
        </p:nvCxnSpPr>
        <p:spPr>
          <a:xfrm flipV="1">
            <a:off x="15468600" y="18973800"/>
            <a:ext cx="3250204" cy="41148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EEF1A4-14B4-BDC0-6682-FCC899F6E4C6}"/>
              </a:ext>
            </a:extLst>
          </p:cNvPr>
          <p:cNvCxnSpPr>
            <a:cxnSpLocks/>
          </p:cNvCxnSpPr>
          <p:nvPr/>
        </p:nvCxnSpPr>
        <p:spPr>
          <a:xfrm>
            <a:off x="15468600" y="23622000"/>
            <a:ext cx="3250204" cy="227253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41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8" name="Picture 13357" descr="A close up of a bridge&#10;&#10;Description automatically generated">
            <a:extLst>
              <a:ext uri="{FF2B5EF4-FFF2-40B4-BE49-F238E27FC236}">
                <a16:creationId xmlns:a16="http://schemas.microsoft.com/office/drawing/2014/main" id="{21DB596A-8D9F-1C4E-CE03-D528EA8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" b="99122" l="3516" r="97559">
                        <a14:foregroundMark x1="83008" y1="5857" x2="72949" y2="21816"/>
                        <a14:foregroundMark x1="72949" y1="21816" x2="58496" y2="63250"/>
                        <a14:foregroundMark x1="58496" y1="63250" x2="57715" y2="73206"/>
                        <a14:foregroundMark x1="57715" y1="73206" x2="59180" y2="84041"/>
                        <a14:foregroundMark x1="58203" y1="87701" x2="47559" y2="78477"/>
                        <a14:foregroundMark x1="47559" y1="78477" x2="5859" y2="58272"/>
                        <a14:foregroundMark x1="5859" y1="58272" x2="6348" y2="75256"/>
                        <a14:foregroundMark x1="6348" y1="75256" x2="9668" y2="83748"/>
                        <a14:foregroundMark x1="9668" y1="83748" x2="19434" y2="90337"/>
                        <a14:foregroundMark x1="19434" y1="90337" x2="19434" y2="90337"/>
                        <a14:foregroundMark x1="97656" y1="55637" x2="83301" y2="83163"/>
                        <a14:foregroundMark x1="4785" y1="58858" x2="3516" y2="65593"/>
                        <a14:foregroundMark x1="35254" y1="94436" x2="35156" y2="91801"/>
                        <a14:foregroundMark x1="26270" y1="85944" x2="26660" y2="77892"/>
                        <a14:foregroundMark x1="35547" y1="64568" x2="35352" y2="63250"/>
                        <a14:foregroundMark x1="31445" y1="62958" x2="30664" y2="62958"/>
                        <a14:foregroundMark x1="35156" y1="85505" x2="34473" y2="80673"/>
                        <a14:foregroundMark x1="48730" y1="94876" x2="48828" y2="91069"/>
                        <a14:foregroundMark x1="48828" y1="87408" x2="48535" y2="86091"/>
                        <a14:foregroundMark x1="44434" y1="85944" x2="44238" y2="80673"/>
                        <a14:foregroundMark x1="60645" y1="66179" x2="63379" y2="99122"/>
                        <a14:foregroundMark x1="81934" y1="9224" x2="85547" y2="3953"/>
                        <a14:foregroundMark x1="85547" y1="3953" x2="85547" y2="3953"/>
                        <a14:foregroundMark x1="72461" y1="12445" x2="73926" y2="8785"/>
                        <a14:foregroundMark x1="27051" y1="82577" x2="27051" y2="83895"/>
                        <a14:foregroundMark x1="51563" y1="89312" x2="51563" y2="88287"/>
                        <a14:foregroundMark x1="16406" y1="97218" x2="16406" y2="95022"/>
                        <a14:backgroundMark x1="45801" y1="64129" x2="16504" y2="29722"/>
                        <a14:backgroundMark x1="23730" y1="78624" x2="23047" y2="77599"/>
                        <a14:backgroundMark x1="29590" y1="81406" x2="29590" y2="81406"/>
                        <a14:backgroundMark x1="41211" y1="86091" x2="40723" y2="83748"/>
                        <a14:backgroundMark x1="32617" y1="86384" x2="32617" y2="83309"/>
                        <a14:backgroundMark x1="57422" y1="9370" x2="40918" y2="47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61"/>
          <a:stretch/>
        </p:blipFill>
        <p:spPr>
          <a:xfrm>
            <a:off x="-92008" y="7997896"/>
            <a:ext cx="27524008" cy="28578104"/>
          </a:xfrm>
          <a:prstGeom prst="rect">
            <a:avLst/>
          </a:prstGeom>
        </p:spPr>
      </p:pic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124200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 &amp;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32994600"/>
            <a:ext cx="27432000" cy="3581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1" y="33121251"/>
            <a:ext cx="26063889" cy="322614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1598655" y="5257800"/>
            <a:ext cx="24234691" cy="2026087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4800" i="1" dirty="0">
                <a:solidFill>
                  <a:srgbClr val="7F9CC3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objective:  invert the conventional analysis problem</a:t>
            </a:r>
            <a:endParaRPr lang="en-US" sz="4400" i="1" dirty="0">
              <a:solidFill>
                <a:srgbClr val="7F9CC3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6B3B39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834633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910495" y="17397564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834633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872013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6538C3-7E0A-EB94-405A-491183474A70}"/>
              </a:ext>
            </a:extLst>
          </p:cNvPr>
          <p:cNvGrpSpPr/>
          <p:nvPr/>
        </p:nvGrpSpPr>
        <p:grpSpPr>
          <a:xfrm>
            <a:off x="1756009" y="28476896"/>
            <a:ext cx="23827973" cy="3909448"/>
            <a:chOff x="2062802" y="28745814"/>
            <a:chExt cx="15938188" cy="2512031"/>
          </a:xfrm>
          <a:solidFill>
            <a:schemeClr val="bg1"/>
          </a:solidFill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719E76-4D21-A528-9C5A-EF29F2410117}"/>
                </a:ext>
              </a:extLst>
            </p:cNvPr>
            <p:cNvSpPr/>
            <p:nvPr/>
          </p:nvSpPr>
          <p:spPr>
            <a:xfrm>
              <a:off x="2062802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1E9CB9-993B-19F2-231C-E6EEC47385A3}"/>
                </a:ext>
              </a:extLst>
            </p:cNvPr>
            <p:cNvSpPr/>
            <p:nvPr/>
          </p:nvSpPr>
          <p:spPr>
            <a:xfrm>
              <a:off x="5361549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C01E18-3C5A-27FF-FE54-AC7AB04991E3}"/>
                </a:ext>
              </a:extLst>
            </p:cNvPr>
            <p:cNvSpPr/>
            <p:nvPr/>
          </p:nvSpPr>
          <p:spPr>
            <a:xfrm>
              <a:off x="8660296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4E12B-C8F9-4EC9-0200-29E3B52063F1}"/>
                </a:ext>
              </a:extLst>
            </p:cNvPr>
            <p:cNvSpPr/>
            <p:nvPr/>
          </p:nvSpPr>
          <p:spPr>
            <a:xfrm>
              <a:off x="11959043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669E6C-C413-8F6A-F119-B524F7494AF6}"/>
                </a:ext>
              </a:extLst>
            </p:cNvPr>
            <p:cNvSpPr/>
            <p:nvPr/>
          </p:nvSpPr>
          <p:spPr>
            <a:xfrm>
              <a:off x="15257790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9179836"/>
            <a:ext cx="11424272" cy="88947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SRIM</a:t>
            </a:r>
          </a:p>
          <a:p>
            <a:r>
              <a:rPr lang="en-US" sz="2800" dirty="0"/>
              <a:t>State space system identification techniques such as System Realization with Information Matrix reveal the underlying fundamental dynamic system for a multi-input, multi-output, or </a:t>
            </a:r>
            <a:r>
              <a:rPr lang="en-US" sz="2800" b="1" dirty="0"/>
              <a:t>MIMO</a:t>
            </a:r>
            <a:r>
              <a:rPr lang="en-US" sz="2800" dirty="0"/>
              <a:t> signal.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new, optimized algorithm has been developed that leverages </a:t>
            </a:r>
            <a:r>
              <a:rPr lang="en-US" sz="2800" b="1" dirty="0"/>
              <a:t>shared memory parallelism </a:t>
            </a:r>
            <a:r>
              <a:rPr lang="en-US" sz="2800" dirty="0"/>
              <a:t>to drastically reduce the computational demands of estimating a state space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Memory use has been optimized to efficiently leverage caching.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2C4D90"/>
                </a:solidFill>
              </a:rPr>
              <a:t>Package</a:t>
            </a:r>
          </a:p>
          <a:p>
            <a:r>
              <a:rPr lang="en-US" sz="2800" dirty="0"/>
              <a:t>All methods are accessible through the python </a:t>
            </a:r>
            <a:r>
              <a:rPr lang="en-US" sz="3200" b="1" i="1" dirty="0">
                <a:solidFill>
                  <a:srgbClr val="2C4D90"/>
                </a:solidFill>
                <a:latin typeface="Consolas" panose="020B0609020204030204" pitchFamily="49" charset="0"/>
              </a:rPr>
              <a:t>lilo</a:t>
            </a:r>
            <a:r>
              <a:rPr lang="en-US" sz="2800" dirty="0"/>
              <a:t> package.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lilo.</a:t>
            </a:r>
            <a:r>
              <a:rPr lang="en-US" sz="2800" b="1" dirty="0">
                <a:solidFill>
                  <a:srgbClr val="6B3B39"/>
                </a:solidFill>
                <a:latin typeface="Consolas" panose="020B0609020204030204" pitchFamily="49" charset="0"/>
              </a:rPr>
              <a:t>eigid</a:t>
            </a:r>
            <a:r>
              <a:rPr lang="en-US" sz="2800" dirty="0">
                <a:latin typeface="Consolas" panose="020B0609020204030204" pitchFamily="49" charset="0"/>
              </a:rPr>
              <a:t>(inputs, outputs)</a:t>
            </a:r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834633"/>
            <a:ext cx="0" cy="1965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0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0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0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0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0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0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0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0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8530" y="11125200"/>
                <a:ext cx="7622167" cy="2255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1" name="TextBox 13360">
            <a:extLst>
              <a:ext uri="{FF2B5EF4-FFF2-40B4-BE49-F238E27FC236}">
                <a16:creationId xmlns:a16="http://schemas.microsoft.com/office/drawing/2014/main" id="{492C1F2A-37C1-9C50-B927-91C895603536}"/>
              </a:ext>
            </a:extLst>
          </p:cNvPr>
          <p:cNvSpPr txBox="1"/>
          <p:nvPr/>
        </p:nvSpPr>
        <p:spPr>
          <a:xfrm>
            <a:off x="6463582" y="9179836"/>
            <a:ext cx="64008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44955D0E-D9C6-B00C-8125-C6D90E608CD0}"/>
              </a:ext>
            </a:extLst>
          </p:cNvPr>
          <p:cNvSpPr txBox="1"/>
          <p:nvPr/>
        </p:nvSpPr>
        <p:spPr>
          <a:xfrm>
            <a:off x="6463582" y="13716000"/>
            <a:ext cx="640084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C4D9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pic>
        <p:nvPicPr>
          <p:cNvPr id="13363" name="Picture 13362">
            <a:extLst>
              <a:ext uri="{FF2B5EF4-FFF2-40B4-BE49-F238E27FC236}">
                <a16:creationId xmlns:a16="http://schemas.microsoft.com/office/drawing/2014/main" id="{9CD14F41-1885-FDDC-3E14-3910B0412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010" y="13709360"/>
            <a:ext cx="4420216" cy="2826040"/>
          </a:xfrm>
          <a:prstGeom prst="rect">
            <a:avLst/>
          </a:prstGeom>
        </p:spPr>
      </p:pic>
      <p:pic>
        <p:nvPicPr>
          <p:cNvPr id="13366" name="Picture 13365" descr="A poster templat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4F3DA4E1-E936-06F2-9DB5-808F20805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9523419" y="20659229"/>
            <a:ext cx="16399644" cy="10933096"/>
          </a:xfrm>
          <a:prstGeom prst="rect">
            <a:avLst/>
          </a:prstGeom>
        </p:spPr>
      </p:pic>
      <p:pic>
        <p:nvPicPr>
          <p:cNvPr id="13368" name="Picture 13367" descr="A close-up of a chart&#10;&#10;Description automatically generated">
            <a:extLst>
              <a:ext uri="{FF2B5EF4-FFF2-40B4-BE49-F238E27FC236}">
                <a16:creationId xmlns:a16="http://schemas.microsoft.com/office/drawing/2014/main" id="{4317F66B-BF6C-FEFA-72DF-EB79B497BD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685957" y="-1178473"/>
            <a:ext cx="13342556" cy="17790074"/>
          </a:xfrm>
          <a:prstGeom prst="rect">
            <a:avLst/>
          </a:prstGeom>
        </p:spPr>
      </p:pic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7D1376AF-7F21-EBC2-B01B-1094481F9754}"/>
              </a:ext>
            </a:extLst>
          </p:cNvPr>
          <p:cNvGrpSpPr/>
          <p:nvPr/>
        </p:nvGrpSpPr>
        <p:grpSpPr>
          <a:xfrm>
            <a:off x="1820398" y="18775600"/>
            <a:ext cx="5490992" cy="2027000"/>
            <a:chOff x="9652762" y="22616037"/>
            <a:chExt cx="16980317" cy="3581404"/>
          </a:xfrm>
          <a:solidFill>
            <a:srgbClr val="6B3B39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29" name="Rectangle 13328">
                  <a:extLst>
                    <a:ext uri="{FF2B5EF4-FFF2-40B4-BE49-F238E27FC236}">
                      <a16:creationId xmlns:a16="http://schemas.microsoft.com/office/drawing/2014/main" id="{EB454C24-E417-BC17-63EF-1FDDB6F19562}"/>
                    </a:ext>
                  </a:extLst>
                </p:cNvPr>
                <p:cNvSpPr/>
                <p:nvPr/>
              </p:nvSpPr>
              <p:spPr>
                <a:xfrm>
                  <a:off x="9652762" y="22616037"/>
                  <a:ext cx="2618028" cy="3581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29" name="Rectangle 13328">
                  <a:extLst>
                    <a:ext uri="{FF2B5EF4-FFF2-40B4-BE49-F238E27FC236}">
                      <a16:creationId xmlns:a16="http://schemas.microsoft.com/office/drawing/2014/main" id="{EB454C24-E417-BC17-63EF-1FDDB6F195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2762" y="22616037"/>
                  <a:ext cx="2618028" cy="35814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0" name="Rectangle 13329">
                  <a:extLst>
                    <a:ext uri="{FF2B5EF4-FFF2-40B4-BE49-F238E27FC236}">
                      <a16:creationId xmlns:a16="http://schemas.microsoft.com/office/drawing/2014/main" id="{FA48D89C-F2D6-82F6-4445-D4CE405C88C0}"/>
                    </a:ext>
                  </a:extLst>
                </p:cNvPr>
                <p:cNvSpPr/>
                <p:nvPr/>
              </p:nvSpPr>
              <p:spPr>
                <a:xfrm>
                  <a:off x="20960496" y="22616037"/>
                  <a:ext cx="2618033" cy="3581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4400" b="0" dirty="0"/>
                </a:p>
              </p:txBody>
            </p:sp>
          </mc:Choice>
          <mc:Fallback>
            <p:sp>
              <p:nvSpPr>
                <p:cNvPr id="13330" name="Rectangle 13329">
                  <a:extLst>
                    <a:ext uri="{FF2B5EF4-FFF2-40B4-BE49-F238E27FC236}">
                      <a16:creationId xmlns:a16="http://schemas.microsoft.com/office/drawing/2014/main" id="{FA48D89C-F2D6-82F6-4445-D4CE405C8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0496" y="22616037"/>
                  <a:ext cx="2618033" cy="35814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1" name="Rectangle 13330">
                  <a:extLst>
                    <a:ext uri="{FF2B5EF4-FFF2-40B4-BE49-F238E27FC236}">
                      <a16:creationId xmlns:a16="http://schemas.microsoft.com/office/drawing/2014/main" id="{998F32A6-B4A6-15D1-7176-3679F4121604}"/>
                    </a:ext>
                  </a:extLst>
                </p:cNvPr>
                <p:cNvSpPr/>
                <p:nvPr/>
              </p:nvSpPr>
              <p:spPr>
                <a:xfrm>
                  <a:off x="24015046" y="22616037"/>
                  <a:ext cx="2618033" cy="26151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31" name="Rectangle 13330">
                  <a:extLst>
                    <a:ext uri="{FF2B5EF4-FFF2-40B4-BE49-F238E27FC236}">
                      <a16:creationId xmlns:a16="http://schemas.microsoft.com/office/drawing/2014/main" id="{998F32A6-B4A6-15D1-7176-3679F41216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15046" y="22616037"/>
                  <a:ext cx="2618033" cy="26151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32" name="Rectangle 13331">
                  <a:extLst>
                    <a:ext uri="{FF2B5EF4-FFF2-40B4-BE49-F238E27FC236}">
                      <a16:creationId xmlns:a16="http://schemas.microsoft.com/office/drawing/2014/main" id="{8268BDDF-DA49-54F4-EFE6-DEB36B8649EE}"/>
                    </a:ext>
                  </a:extLst>
                </p:cNvPr>
                <p:cNvSpPr/>
                <p:nvPr/>
              </p:nvSpPr>
              <p:spPr>
                <a:xfrm>
                  <a:off x="14065051" y="22616041"/>
                  <a:ext cx="6619515" cy="3581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3332" name="Rectangle 13331">
                  <a:extLst>
                    <a:ext uri="{FF2B5EF4-FFF2-40B4-BE49-F238E27FC236}">
                      <a16:creationId xmlns:a16="http://schemas.microsoft.com/office/drawing/2014/main" id="{8268BDDF-DA49-54F4-EFE6-DEB36B8649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65051" y="22616041"/>
                  <a:ext cx="6619515" cy="35814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369" name="TextBox 13368">
                <a:extLst>
                  <a:ext uri="{FF2B5EF4-FFF2-40B4-BE49-F238E27FC236}">
                    <a16:creationId xmlns:a16="http://schemas.microsoft.com/office/drawing/2014/main" id="{DDC561FC-F72F-C9E3-11F6-8DF6B8462396}"/>
                  </a:ext>
                </a:extLst>
              </p:cNvPr>
              <p:cNvSpPr txBox="1"/>
              <p:nvPr/>
            </p:nvSpPr>
            <p:spPr>
              <a:xfrm>
                <a:off x="2590800" y="19353251"/>
                <a:ext cx="8019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solidFill>
                            <a:srgbClr val="6B3B3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800" dirty="0">
                  <a:solidFill>
                    <a:srgbClr val="6B3B39"/>
                  </a:solidFill>
                </a:endParaRPr>
              </a:p>
            </p:txBody>
          </p:sp>
        </mc:Choice>
        <mc:Fallback>
          <p:sp>
            <p:nvSpPr>
              <p:cNvPr id="13369" name="TextBox 13368">
                <a:extLst>
                  <a:ext uri="{FF2B5EF4-FFF2-40B4-BE49-F238E27FC236}">
                    <a16:creationId xmlns:a16="http://schemas.microsoft.com/office/drawing/2014/main" id="{DDC561FC-F72F-C9E3-11F6-8DF6B846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9353251"/>
                <a:ext cx="801961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73" name="TextBox 13372">
            <a:extLst>
              <a:ext uri="{FF2B5EF4-FFF2-40B4-BE49-F238E27FC236}">
                <a16:creationId xmlns:a16="http://schemas.microsoft.com/office/drawing/2014/main" id="{9E1A8CD1-7CD6-F390-15ED-AD59E675125D}"/>
              </a:ext>
            </a:extLst>
          </p:cNvPr>
          <p:cNvSpPr txBox="1"/>
          <p:nvPr/>
        </p:nvSpPr>
        <p:spPr>
          <a:xfrm>
            <a:off x="7757841" y="18739545"/>
            <a:ext cx="5106585" cy="2739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SVD</a:t>
            </a:r>
          </a:p>
          <a:p>
            <a:r>
              <a:rPr lang="en-US" sz="2800" dirty="0"/>
              <a:t>The singular value decomposition is heavily used in subspace and least squares methods.  It is notoriously numerically intensive.</a:t>
            </a:r>
          </a:p>
        </p:txBody>
      </p:sp>
      <p:pic>
        <p:nvPicPr>
          <p:cNvPr id="13375" name="Picture 13374">
            <a:extLst>
              <a:ext uri="{FF2B5EF4-FFF2-40B4-BE49-F238E27FC236}">
                <a16:creationId xmlns:a16="http://schemas.microsoft.com/office/drawing/2014/main" id="{AFDA52B3-EDAC-4032-85AB-7465893BC5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9674" y="9333875"/>
            <a:ext cx="4416552" cy="3620125"/>
          </a:xfrm>
          <a:prstGeom prst="rect">
            <a:avLst/>
          </a:prstGeom>
        </p:spPr>
      </p:pic>
      <p:sp>
        <p:nvSpPr>
          <p:cNvPr id="13376" name="TextBox 13375">
            <a:extLst>
              <a:ext uri="{FF2B5EF4-FFF2-40B4-BE49-F238E27FC236}">
                <a16:creationId xmlns:a16="http://schemas.microsoft.com/office/drawing/2014/main" id="{94FDB65A-AEB3-4AFC-E6B6-ED16F70EB663}"/>
              </a:ext>
            </a:extLst>
          </p:cNvPr>
          <p:cNvSpPr txBox="1"/>
          <p:nvPr/>
        </p:nvSpPr>
        <p:spPr>
          <a:xfrm>
            <a:off x="7757840" y="21949589"/>
            <a:ext cx="5106585" cy="27392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High complexity systems</a:t>
            </a:r>
          </a:p>
          <a:p>
            <a:r>
              <a:rPr lang="en-US" sz="2800" dirty="0"/>
              <a:t>Frequency domain methods are ill-suited for identifying higher modes, and are limited to single-input, single-output, or </a:t>
            </a:r>
            <a:r>
              <a:rPr lang="en-US" sz="2800" b="1" dirty="0"/>
              <a:t>SISO</a:t>
            </a:r>
            <a:r>
              <a:rPr lang="en-US" sz="2800" dirty="0"/>
              <a:t> signals.</a:t>
            </a:r>
          </a:p>
        </p:txBody>
      </p:sp>
      <p:sp>
        <p:nvSpPr>
          <p:cNvPr id="13377" name="TextBox 13376">
            <a:extLst>
              <a:ext uri="{FF2B5EF4-FFF2-40B4-BE49-F238E27FC236}">
                <a16:creationId xmlns:a16="http://schemas.microsoft.com/office/drawing/2014/main" id="{FE7F299B-2A4A-3239-A06E-90053058E5B4}"/>
              </a:ext>
            </a:extLst>
          </p:cNvPr>
          <p:cNvSpPr txBox="1"/>
          <p:nvPr/>
        </p:nvSpPr>
        <p:spPr>
          <a:xfrm>
            <a:off x="1756010" y="25325963"/>
            <a:ext cx="1110841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4D90"/>
                </a:solidFill>
              </a:rPr>
              <a:t>Network</a:t>
            </a:r>
          </a:p>
          <a:p>
            <a:r>
              <a:rPr lang="en-US" sz="2800" dirty="0"/>
              <a:t>Identification methods must be scalable such that they can be applied to a growing and changing network of bridges. That is, they must require minimal modification when applied to new assets, and they must be low-cost.</a:t>
            </a:r>
          </a:p>
        </p:txBody>
      </p:sp>
      <p:cxnSp>
        <p:nvCxnSpPr>
          <p:cNvPr id="13378" name="Straight Connector 13377">
            <a:extLst>
              <a:ext uri="{FF2B5EF4-FFF2-40B4-BE49-F238E27FC236}">
                <a16:creationId xmlns:a16="http://schemas.microsoft.com/office/drawing/2014/main" id="{1486D7E0-314F-70D1-4490-BF52E8E081E7}"/>
              </a:ext>
            </a:extLst>
          </p:cNvPr>
          <p:cNvCxnSpPr>
            <a:cxnSpLocks/>
          </p:cNvCxnSpPr>
          <p:nvPr/>
        </p:nvCxnSpPr>
        <p:spPr>
          <a:xfrm>
            <a:off x="1143000" y="17068800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81" name="Straight Connector 13380">
            <a:extLst>
              <a:ext uri="{FF2B5EF4-FFF2-40B4-BE49-F238E27FC236}">
                <a16:creationId xmlns:a16="http://schemas.microsoft.com/office/drawing/2014/main" id="{4EEB4044-D6EB-0E34-C65B-FBD6F3410F45}"/>
              </a:ext>
            </a:extLst>
          </p:cNvPr>
          <p:cNvCxnSpPr>
            <a:cxnSpLocks/>
          </p:cNvCxnSpPr>
          <p:nvPr/>
        </p:nvCxnSpPr>
        <p:spPr>
          <a:xfrm>
            <a:off x="14305727" y="18413227"/>
            <a:ext cx="119832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85" name="Group 13384">
            <a:extLst>
              <a:ext uri="{FF2B5EF4-FFF2-40B4-BE49-F238E27FC236}">
                <a16:creationId xmlns:a16="http://schemas.microsoft.com/office/drawing/2014/main" id="{FD0947FF-BA9F-672E-FDFA-5F5AE9FFBDA5}"/>
              </a:ext>
            </a:extLst>
          </p:cNvPr>
          <p:cNvGrpSpPr/>
          <p:nvPr/>
        </p:nvGrpSpPr>
        <p:grpSpPr>
          <a:xfrm>
            <a:off x="1295400" y="5181600"/>
            <a:ext cx="24841200" cy="2213084"/>
            <a:chOff x="1196198" y="5181600"/>
            <a:chExt cx="24841200" cy="2213084"/>
          </a:xfrm>
        </p:grpSpPr>
        <p:cxnSp>
          <p:nvCxnSpPr>
            <p:cNvPr id="13382" name="Straight Connector 13381">
              <a:extLst>
                <a:ext uri="{FF2B5EF4-FFF2-40B4-BE49-F238E27FC236}">
                  <a16:creationId xmlns:a16="http://schemas.microsoft.com/office/drawing/2014/main" id="{7ABA2B7A-4AC1-E2D9-0F7A-EF7228029179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5181600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4" name="Straight Connector 13383">
              <a:extLst>
                <a:ext uri="{FF2B5EF4-FFF2-40B4-BE49-F238E27FC236}">
                  <a16:creationId xmlns:a16="http://schemas.microsoft.com/office/drawing/2014/main" id="{894C63A1-E705-3D9D-EAE4-A524EB7BCE60}"/>
                </a:ext>
              </a:extLst>
            </p:cNvPr>
            <p:cNvCxnSpPr>
              <a:cxnSpLocks/>
            </p:cNvCxnSpPr>
            <p:nvPr/>
          </p:nvCxnSpPr>
          <p:spPr>
            <a:xfrm>
              <a:off x="1196198" y="7318484"/>
              <a:ext cx="24841200" cy="76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86" name="Straight Connector 13385">
            <a:extLst>
              <a:ext uri="{FF2B5EF4-FFF2-40B4-BE49-F238E27FC236}">
                <a16:creationId xmlns:a16="http://schemas.microsoft.com/office/drawing/2014/main" id="{32B6A52D-A697-2387-3636-7D0C8A309D0C}"/>
              </a:ext>
            </a:extLst>
          </p:cNvPr>
          <p:cNvCxnSpPr>
            <a:cxnSpLocks/>
          </p:cNvCxnSpPr>
          <p:nvPr/>
        </p:nvCxnSpPr>
        <p:spPr>
          <a:xfrm>
            <a:off x="1295400" y="27995696"/>
            <a:ext cx="248412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02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1" y="33121251"/>
            <a:ext cx="26063889" cy="3226149"/>
          </a:xfrm>
          <a:prstGeom prst="rect">
            <a:avLst/>
          </a:prstGeom>
          <a:noFill/>
        </p:spPr>
      </p:pic>
      <p:pic>
        <p:nvPicPr>
          <p:cNvPr id="13358" name="Picture 13357" descr="A close up of a bridge&#10;&#10;Description automatically generated">
            <a:extLst>
              <a:ext uri="{FF2B5EF4-FFF2-40B4-BE49-F238E27FC236}">
                <a16:creationId xmlns:a16="http://schemas.microsoft.com/office/drawing/2014/main" id="{21DB596A-8D9F-1C4E-CE03-D528EA87E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53" b="99122" l="3516" r="97559">
                        <a14:foregroundMark x1="83008" y1="5857" x2="72949" y2="21816"/>
                        <a14:foregroundMark x1="72949" y1="21816" x2="58496" y2="63250"/>
                        <a14:foregroundMark x1="58496" y1="63250" x2="57715" y2="73206"/>
                        <a14:foregroundMark x1="57715" y1="73206" x2="59180" y2="84041"/>
                        <a14:foregroundMark x1="58203" y1="87701" x2="47559" y2="78477"/>
                        <a14:foregroundMark x1="47559" y1="78477" x2="5859" y2="58272"/>
                        <a14:foregroundMark x1="5859" y1="58272" x2="6348" y2="75256"/>
                        <a14:foregroundMark x1="6348" y1="75256" x2="9668" y2="83748"/>
                        <a14:foregroundMark x1="9668" y1="83748" x2="19434" y2="90337"/>
                        <a14:foregroundMark x1="19434" y1="90337" x2="19434" y2="90337"/>
                        <a14:foregroundMark x1="97656" y1="55637" x2="83301" y2="83163"/>
                        <a14:foregroundMark x1="4785" y1="58858" x2="3516" y2="65593"/>
                        <a14:foregroundMark x1="35254" y1="94436" x2="35156" y2="91801"/>
                        <a14:foregroundMark x1="26270" y1="85944" x2="26660" y2="77892"/>
                        <a14:foregroundMark x1="35547" y1="64568" x2="35352" y2="63250"/>
                        <a14:foregroundMark x1="31445" y1="62958" x2="30664" y2="62958"/>
                        <a14:foregroundMark x1="35156" y1="85505" x2="34473" y2="80673"/>
                        <a14:foregroundMark x1="48730" y1="94876" x2="48828" y2="91069"/>
                        <a14:foregroundMark x1="48828" y1="87408" x2="48535" y2="86091"/>
                        <a14:foregroundMark x1="44434" y1="85944" x2="44238" y2="80673"/>
                        <a14:foregroundMark x1="60645" y1="66179" x2="63379" y2="99122"/>
                        <a14:foregroundMark x1="81934" y1="9224" x2="85547" y2="3953"/>
                        <a14:foregroundMark x1="85547" y1="3953" x2="85547" y2="3953"/>
                        <a14:foregroundMark x1="72461" y1="12445" x2="73926" y2="8785"/>
                        <a14:foregroundMark x1="27051" y1="82577" x2="27051" y2="83895"/>
                        <a14:foregroundMark x1="51563" y1="89312" x2="51563" y2="88287"/>
                        <a14:foregroundMark x1="16406" y1="97218" x2="16406" y2="95022"/>
                        <a14:backgroundMark x1="45801" y1="64129" x2="16504" y2="29722"/>
                        <a14:backgroundMark x1="23730" y1="78624" x2="23047" y2="77599"/>
                        <a14:backgroundMark x1="29590" y1="81406" x2="29590" y2="81406"/>
                        <a14:backgroundMark x1="41211" y1="86091" x2="40723" y2="83748"/>
                        <a14:backgroundMark x1="32617" y1="86384" x2="32617" y2="83309"/>
                        <a14:backgroundMark x1="57422" y1="9370" x2="40918" y2="475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761"/>
          <a:stretch/>
        </p:blipFill>
        <p:spPr>
          <a:xfrm>
            <a:off x="111989" y="11277600"/>
            <a:ext cx="27524008" cy="28578104"/>
          </a:xfrm>
          <a:prstGeom prst="rect">
            <a:avLst/>
          </a:prstGeom>
        </p:spPr>
      </p:pic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294063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Perez,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32994600"/>
            <a:ext cx="27432000" cy="3581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6488185" y="5657671"/>
            <a:ext cx="14771616" cy="112371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6B3B39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570681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910495" y="17397564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42937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79070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6538C3-7E0A-EB94-405A-491183474A70}"/>
              </a:ext>
            </a:extLst>
          </p:cNvPr>
          <p:cNvGrpSpPr/>
          <p:nvPr/>
        </p:nvGrpSpPr>
        <p:grpSpPr>
          <a:xfrm>
            <a:off x="1756009" y="28476896"/>
            <a:ext cx="23827973" cy="3909448"/>
            <a:chOff x="2062802" y="28745814"/>
            <a:chExt cx="15938188" cy="2512031"/>
          </a:xfrm>
          <a:solidFill>
            <a:schemeClr val="bg1"/>
          </a:solidFill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719E76-4D21-A528-9C5A-EF29F2410117}"/>
                </a:ext>
              </a:extLst>
            </p:cNvPr>
            <p:cNvSpPr/>
            <p:nvPr/>
          </p:nvSpPr>
          <p:spPr>
            <a:xfrm>
              <a:off x="2062802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1E9CB9-993B-19F2-231C-E6EEC47385A3}"/>
                </a:ext>
              </a:extLst>
            </p:cNvPr>
            <p:cNvSpPr/>
            <p:nvPr/>
          </p:nvSpPr>
          <p:spPr>
            <a:xfrm>
              <a:off x="5361549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C01E18-3C5A-27FF-FE54-AC7AB04991E3}"/>
                </a:ext>
              </a:extLst>
            </p:cNvPr>
            <p:cNvSpPr/>
            <p:nvPr/>
          </p:nvSpPr>
          <p:spPr>
            <a:xfrm>
              <a:off x="8660296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4E12B-C8F9-4EC9-0200-29E3B52063F1}"/>
                </a:ext>
              </a:extLst>
            </p:cNvPr>
            <p:cNvSpPr/>
            <p:nvPr/>
          </p:nvSpPr>
          <p:spPr>
            <a:xfrm>
              <a:off x="11959043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669E6C-C413-8F6A-F119-B524F7494AF6}"/>
                </a:ext>
              </a:extLst>
            </p:cNvPr>
            <p:cNvSpPr/>
            <p:nvPr/>
          </p:nvSpPr>
          <p:spPr>
            <a:xfrm>
              <a:off x="15257790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A65CD163-947B-BFAC-385C-FB42CF8C0D3E}"/>
              </a:ext>
            </a:extLst>
          </p:cNvPr>
          <p:cNvSpPr txBox="1"/>
          <p:nvPr/>
        </p:nvSpPr>
        <p:spPr>
          <a:xfrm>
            <a:off x="6463582" y="9259776"/>
            <a:ext cx="55586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17AAE4FF-7F3A-BDE4-D146-8EE60A22024D}"/>
              </a:ext>
            </a:extLst>
          </p:cNvPr>
          <p:cNvSpPr txBox="1"/>
          <p:nvPr/>
        </p:nvSpPr>
        <p:spPr>
          <a:xfrm>
            <a:off x="6463582" y="13519373"/>
            <a:ext cx="5652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7D1376AF-7F21-EBC2-B01B-1094481F9754}"/>
              </a:ext>
            </a:extLst>
          </p:cNvPr>
          <p:cNvGrpSpPr/>
          <p:nvPr/>
        </p:nvGrpSpPr>
        <p:grpSpPr>
          <a:xfrm>
            <a:off x="2364461" y="19012952"/>
            <a:ext cx="4856713" cy="2027000"/>
            <a:chOff x="8967044" y="22616037"/>
            <a:chExt cx="16718841" cy="3581404"/>
          </a:xfrm>
          <a:solidFill>
            <a:srgbClr val="6B3B39"/>
          </a:solidFill>
        </p:grpSpPr>
        <p:sp>
          <p:nvSpPr>
            <p:cNvPr id="13329" name="Rectangle 13328">
              <a:extLst>
                <a:ext uri="{FF2B5EF4-FFF2-40B4-BE49-F238E27FC236}">
                  <a16:creationId xmlns:a16="http://schemas.microsoft.com/office/drawing/2014/main" id="{EB454C24-E417-BC17-63EF-1FDDB6F19562}"/>
                </a:ext>
              </a:extLst>
            </p:cNvPr>
            <p:cNvSpPr/>
            <p:nvPr/>
          </p:nvSpPr>
          <p:spPr>
            <a:xfrm>
              <a:off x="8967044" y="22616037"/>
              <a:ext cx="2618029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0" name="Rectangle 13329">
              <a:extLst>
                <a:ext uri="{FF2B5EF4-FFF2-40B4-BE49-F238E27FC236}">
                  <a16:creationId xmlns:a16="http://schemas.microsoft.com/office/drawing/2014/main" id="{FA48D89C-F2D6-82F6-4445-D4CE405C88C0}"/>
                </a:ext>
              </a:extLst>
            </p:cNvPr>
            <p:cNvSpPr/>
            <p:nvPr/>
          </p:nvSpPr>
          <p:spPr>
            <a:xfrm>
              <a:off x="20013302" y="22616037"/>
              <a:ext cx="2618031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1" name="Rectangle 13330">
              <a:extLst>
                <a:ext uri="{FF2B5EF4-FFF2-40B4-BE49-F238E27FC236}">
                  <a16:creationId xmlns:a16="http://schemas.microsoft.com/office/drawing/2014/main" id="{998F32A6-B4A6-15D1-7176-3679F4121604}"/>
                </a:ext>
              </a:extLst>
            </p:cNvPr>
            <p:cNvSpPr/>
            <p:nvPr/>
          </p:nvSpPr>
          <p:spPr>
            <a:xfrm>
              <a:off x="23067854" y="22616037"/>
              <a:ext cx="2618031" cy="261518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2" name="Rectangle 13331">
              <a:extLst>
                <a:ext uri="{FF2B5EF4-FFF2-40B4-BE49-F238E27FC236}">
                  <a16:creationId xmlns:a16="http://schemas.microsoft.com/office/drawing/2014/main" id="{8268BDDF-DA49-54F4-EFE6-DEB36B8649EE}"/>
                </a:ext>
              </a:extLst>
            </p:cNvPr>
            <p:cNvSpPr/>
            <p:nvPr/>
          </p:nvSpPr>
          <p:spPr>
            <a:xfrm>
              <a:off x="13117854" y="22616041"/>
              <a:ext cx="6458928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42" name="Picture 13341">
            <a:extLst>
              <a:ext uri="{FF2B5EF4-FFF2-40B4-BE49-F238E27FC236}">
                <a16:creationId xmlns:a16="http://schemas.microsoft.com/office/drawing/2014/main" id="{E28F5136-44E6-26C2-73CD-613ADD2E7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050" y="13554075"/>
            <a:ext cx="4067175" cy="2600325"/>
          </a:xfrm>
          <a:prstGeom prst="rect">
            <a:avLst/>
          </a:prstGeom>
        </p:spPr>
      </p:pic>
      <p:pic>
        <p:nvPicPr>
          <p:cNvPr id="13349" name="Picture 13348">
            <a:extLst>
              <a:ext uri="{FF2B5EF4-FFF2-40B4-BE49-F238E27FC236}">
                <a16:creationId xmlns:a16="http://schemas.microsoft.com/office/drawing/2014/main" id="{B32E715D-5AD3-09D9-F971-F0DF33109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268" y="9186069"/>
            <a:ext cx="4067175" cy="2600325"/>
          </a:xfrm>
          <a:prstGeom prst="rect">
            <a:avLst/>
          </a:prstGeom>
        </p:spPr>
      </p:pic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9179836"/>
            <a:ext cx="8482920" cy="6986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State space system identification with SRIM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Parallel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lilo.eigid(inputs, outputs)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315200"/>
            <a:ext cx="0" cy="20129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271B791-8343-AF3C-40E2-195E37F36692}"/>
              </a:ext>
            </a:extLst>
          </p:cNvPr>
          <p:cNvSpPr/>
          <p:nvPr/>
        </p:nvSpPr>
        <p:spPr>
          <a:xfrm>
            <a:off x="2337303" y="22658281"/>
            <a:ext cx="5414371" cy="4135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2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urved road with a bridge&#10;&#10;Description automatically generated with medium confidence">
            <a:extLst>
              <a:ext uri="{FF2B5EF4-FFF2-40B4-BE49-F238E27FC236}">
                <a16:creationId xmlns:a16="http://schemas.microsoft.com/office/drawing/2014/main" id="{C013354B-49F7-B1A0-CF97-2A0D2E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26" b="98848" l="391" r="95801">
                        <a14:foregroundMark x1="84082" y1="3226" x2="77441" y2="3226"/>
                        <a14:foregroundMark x1="95898" y1="24194" x2="93066" y2="24885"/>
                        <a14:foregroundMark x1="21094" y1="77880" x2="16211" y2="67512"/>
                        <a14:foregroundMark x1="16211" y1="67512" x2="2539" y2="55530"/>
                        <a14:foregroundMark x1="17871" y1="97005" x2="23438" y2="94931"/>
                        <a14:foregroundMark x1="23438" y1="94931" x2="23438" y2="94700"/>
                        <a14:foregroundMark x1="5664" y1="88710" x2="6348" y2="75806"/>
                        <a14:foregroundMark x1="3027" y1="50461" x2="5371" y2="49770"/>
                        <a14:foregroundMark x1="83496" y1="44931" x2="84668" y2="51843"/>
                        <a14:foregroundMark x1="85254" y1="50922" x2="85352" y2="55991"/>
                        <a14:foregroundMark x1="84668" y1="44009" x2="86133" y2="60138"/>
                        <a14:foregroundMark x1="94727" y1="67742" x2="86719" y2="69816"/>
                        <a14:foregroundMark x1="36719" y1="84562" x2="37988" y2="83871"/>
                        <a14:foregroundMark x1="6543" y1="72581" x2="6445" y2="68894"/>
                        <a14:foregroundMark x1="5176" y1="99078" x2="5859" y2="89171"/>
                        <a14:foregroundMark x1="21289" y1="64747" x2="21289" y2="64747"/>
                        <a14:foregroundMark x1="20605" y1="63825" x2="20215" y2="64286"/>
                        <a14:foregroundMark x1="19141" y1="64286" x2="19141" y2="64286"/>
                        <a14:foregroundMark x1="21582" y1="64055" x2="21582" y2="64055"/>
                        <a14:foregroundMark x1="5273" y1="77880" x2="5273" y2="77880"/>
                        <a14:foregroundMark x1="391" y1="44009" x2="391" y2="44009"/>
                        <a14:foregroundMark x1="45020" y1="81106" x2="45020" y2="81106"/>
                        <a14:foregroundMark x1="48535" y1="78341" x2="46289" y2="79493"/>
                        <a14:backgroundMark x1="1465" y1="77189" x2="2051" y2="74654"/>
                        <a14:backgroundMark x1="8594" y1="84562" x2="9180" y2="87327"/>
                        <a14:backgroundMark x1="16309" y1="85484" x2="16895" y2="84332"/>
                        <a14:backgroundMark x1="35840" y1="77880" x2="36426" y2="76498"/>
                        <a14:backgroundMark x1="66602" y1="67512" x2="66992" y2="67281"/>
                        <a14:backgroundMark x1="8594" y1="82719" x2="9277" y2="72350"/>
                        <a14:backgroundMark x1="9277" y1="72350" x2="9863" y2="77880"/>
                        <a14:backgroundMark x1="44824" y1="73963" x2="55762" y2="63364"/>
                        <a14:backgroundMark x1="55762" y1="63364" x2="47949" y2="62212"/>
                        <a14:backgroundMark x1="47949" y1="62212" x2="43750" y2="68894"/>
                        <a14:backgroundMark x1="43750" y1="68894" x2="55371" y2="63825"/>
                        <a14:backgroundMark x1="55371" y1="63825" x2="57715" y2="54378"/>
                        <a14:backgroundMark x1="57715" y1="54378" x2="57715" y2="53687"/>
                        <a14:backgroundMark x1="3418" y1="90323" x2="3223" y2="8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12"/>
          <a:stretch/>
        </p:blipFill>
        <p:spPr>
          <a:xfrm>
            <a:off x="-15261620" y="10746642"/>
            <a:ext cx="42769820" cy="25753158"/>
          </a:xfrm>
          <a:prstGeom prst="rect">
            <a:avLst/>
          </a:prstGeom>
        </p:spPr>
      </p:pic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294063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Perez,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32994600"/>
            <a:ext cx="27432000" cy="3581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1" y="33121251"/>
            <a:ext cx="26063889" cy="322614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6488185" y="5657671"/>
            <a:ext cx="14771616" cy="112371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6B3B39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570681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910495" y="17397564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42937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79070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6538C3-7E0A-EB94-405A-491183474A70}"/>
              </a:ext>
            </a:extLst>
          </p:cNvPr>
          <p:cNvGrpSpPr/>
          <p:nvPr/>
        </p:nvGrpSpPr>
        <p:grpSpPr>
          <a:xfrm>
            <a:off x="1756009" y="28476896"/>
            <a:ext cx="23827973" cy="3909448"/>
            <a:chOff x="2062802" y="28745814"/>
            <a:chExt cx="15938188" cy="2512031"/>
          </a:xfrm>
          <a:solidFill>
            <a:schemeClr val="bg1"/>
          </a:solidFill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719E76-4D21-A528-9C5A-EF29F2410117}"/>
                </a:ext>
              </a:extLst>
            </p:cNvPr>
            <p:cNvSpPr/>
            <p:nvPr/>
          </p:nvSpPr>
          <p:spPr>
            <a:xfrm>
              <a:off x="2062802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1E9CB9-993B-19F2-231C-E6EEC47385A3}"/>
                </a:ext>
              </a:extLst>
            </p:cNvPr>
            <p:cNvSpPr/>
            <p:nvPr/>
          </p:nvSpPr>
          <p:spPr>
            <a:xfrm>
              <a:off x="5361549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C01E18-3C5A-27FF-FE54-AC7AB04991E3}"/>
                </a:ext>
              </a:extLst>
            </p:cNvPr>
            <p:cNvSpPr/>
            <p:nvPr/>
          </p:nvSpPr>
          <p:spPr>
            <a:xfrm>
              <a:off x="8660296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4E12B-C8F9-4EC9-0200-29E3B52063F1}"/>
                </a:ext>
              </a:extLst>
            </p:cNvPr>
            <p:cNvSpPr/>
            <p:nvPr/>
          </p:nvSpPr>
          <p:spPr>
            <a:xfrm>
              <a:off x="11959043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669E6C-C413-8F6A-F119-B524F7494AF6}"/>
                </a:ext>
              </a:extLst>
            </p:cNvPr>
            <p:cNvSpPr/>
            <p:nvPr/>
          </p:nvSpPr>
          <p:spPr>
            <a:xfrm>
              <a:off x="15257790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A65CD163-947B-BFAC-385C-FB42CF8C0D3E}"/>
              </a:ext>
            </a:extLst>
          </p:cNvPr>
          <p:cNvSpPr txBox="1"/>
          <p:nvPr/>
        </p:nvSpPr>
        <p:spPr>
          <a:xfrm>
            <a:off x="6463582" y="9259776"/>
            <a:ext cx="55586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17AAE4FF-7F3A-BDE4-D146-8EE60A22024D}"/>
              </a:ext>
            </a:extLst>
          </p:cNvPr>
          <p:cNvSpPr txBox="1"/>
          <p:nvPr/>
        </p:nvSpPr>
        <p:spPr>
          <a:xfrm>
            <a:off x="6463582" y="13519373"/>
            <a:ext cx="5652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7D1376AF-7F21-EBC2-B01B-1094481F9754}"/>
              </a:ext>
            </a:extLst>
          </p:cNvPr>
          <p:cNvGrpSpPr/>
          <p:nvPr/>
        </p:nvGrpSpPr>
        <p:grpSpPr>
          <a:xfrm>
            <a:off x="2364461" y="19012952"/>
            <a:ext cx="4856713" cy="2027000"/>
            <a:chOff x="8967044" y="22616037"/>
            <a:chExt cx="16718841" cy="3581404"/>
          </a:xfrm>
          <a:solidFill>
            <a:srgbClr val="6B3B39"/>
          </a:solidFill>
        </p:grpSpPr>
        <p:sp>
          <p:nvSpPr>
            <p:cNvPr id="13329" name="Rectangle 13328">
              <a:extLst>
                <a:ext uri="{FF2B5EF4-FFF2-40B4-BE49-F238E27FC236}">
                  <a16:creationId xmlns:a16="http://schemas.microsoft.com/office/drawing/2014/main" id="{EB454C24-E417-BC17-63EF-1FDDB6F19562}"/>
                </a:ext>
              </a:extLst>
            </p:cNvPr>
            <p:cNvSpPr/>
            <p:nvPr/>
          </p:nvSpPr>
          <p:spPr>
            <a:xfrm>
              <a:off x="8967044" y="22616037"/>
              <a:ext cx="2618029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0" name="Rectangle 13329">
              <a:extLst>
                <a:ext uri="{FF2B5EF4-FFF2-40B4-BE49-F238E27FC236}">
                  <a16:creationId xmlns:a16="http://schemas.microsoft.com/office/drawing/2014/main" id="{FA48D89C-F2D6-82F6-4445-D4CE405C88C0}"/>
                </a:ext>
              </a:extLst>
            </p:cNvPr>
            <p:cNvSpPr/>
            <p:nvPr/>
          </p:nvSpPr>
          <p:spPr>
            <a:xfrm>
              <a:off x="20013302" y="22616037"/>
              <a:ext cx="2618031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1" name="Rectangle 13330">
              <a:extLst>
                <a:ext uri="{FF2B5EF4-FFF2-40B4-BE49-F238E27FC236}">
                  <a16:creationId xmlns:a16="http://schemas.microsoft.com/office/drawing/2014/main" id="{998F32A6-B4A6-15D1-7176-3679F4121604}"/>
                </a:ext>
              </a:extLst>
            </p:cNvPr>
            <p:cNvSpPr/>
            <p:nvPr/>
          </p:nvSpPr>
          <p:spPr>
            <a:xfrm>
              <a:off x="23067854" y="22616037"/>
              <a:ext cx="2618031" cy="261518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2" name="Rectangle 13331">
              <a:extLst>
                <a:ext uri="{FF2B5EF4-FFF2-40B4-BE49-F238E27FC236}">
                  <a16:creationId xmlns:a16="http://schemas.microsoft.com/office/drawing/2014/main" id="{8268BDDF-DA49-54F4-EFE6-DEB36B8649EE}"/>
                </a:ext>
              </a:extLst>
            </p:cNvPr>
            <p:cNvSpPr/>
            <p:nvPr/>
          </p:nvSpPr>
          <p:spPr>
            <a:xfrm>
              <a:off x="13117854" y="22616041"/>
              <a:ext cx="6458928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42" name="Picture 13341">
            <a:extLst>
              <a:ext uri="{FF2B5EF4-FFF2-40B4-BE49-F238E27FC236}">
                <a16:creationId xmlns:a16="http://schemas.microsoft.com/office/drawing/2014/main" id="{E28F5136-44E6-26C2-73CD-613ADD2E7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050" y="13554075"/>
            <a:ext cx="4067175" cy="2600325"/>
          </a:xfrm>
          <a:prstGeom prst="rect">
            <a:avLst/>
          </a:prstGeom>
        </p:spPr>
      </p:pic>
      <p:pic>
        <p:nvPicPr>
          <p:cNvPr id="13349" name="Picture 13348">
            <a:extLst>
              <a:ext uri="{FF2B5EF4-FFF2-40B4-BE49-F238E27FC236}">
                <a16:creationId xmlns:a16="http://schemas.microsoft.com/office/drawing/2014/main" id="{B32E715D-5AD3-09D9-F971-F0DF33109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268" y="9186069"/>
            <a:ext cx="4067175" cy="2600325"/>
          </a:xfrm>
          <a:prstGeom prst="rect">
            <a:avLst/>
          </a:prstGeom>
        </p:spPr>
      </p:pic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9179836"/>
            <a:ext cx="8482920" cy="6986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State space system identification with SRIM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Parallel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lilo.eigid(inputs, outputs)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315200"/>
            <a:ext cx="0" cy="20129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271B791-8343-AF3C-40E2-195E37F36692}"/>
              </a:ext>
            </a:extLst>
          </p:cNvPr>
          <p:cNvSpPr/>
          <p:nvPr/>
        </p:nvSpPr>
        <p:spPr>
          <a:xfrm>
            <a:off x="2337303" y="22658281"/>
            <a:ext cx="5414371" cy="4135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7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11" y="33121251"/>
            <a:ext cx="26063889" cy="3226149"/>
          </a:xfrm>
          <a:prstGeom prst="rect">
            <a:avLst/>
          </a:prstGeom>
          <a:noFill/>
        </p:spPr>
      </p:pic>
      <p:pic>
        <p:nvPicPr>
          <p:cNvPr id="2" name="Picture 1" descr="A curved road with a bridge&#10;&#10;Description automatically generated with medium confidence">
            <a:extLst>
              <a:ext uri="{FF2B5EF4-FFF2-40B4-BE49-F238E27FC236}">
                <a16:creationId xmlns:a16="http://schemas.microsoft.com/office/drawing/2014/main" id="{C013354B-49F7-B1A0-CF97-2A0D2EF305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6" b="98848" l="391" r="95801">
                        <a14:foregroundMark x1="84082" y1="3226" x2="77441" y2="3226"/>
                        <a14:foregroundMark x1="95898" y1="24194" x2="93066" y2="24885"/>
                        <a14:foregroundMark x1="21094" y1="77880" x2="16211" y2="67512"/>
                        <a14:foregroundMark x1="16211" y1="67512" x2="2539" y2="55530"/>
                        <a14:foregroundMark x1="17871" y1="97005" x2="23438" y2="94931"/>
                        <a14:foregroundMark x1="23438" y1="94931" x2="23438" y2="94700"/>
                        <a14:foregroundMark x1="5664" y1="88710" x2="6348" y2="75806"/>
                        <a14:foregroundMark x1="3027" y1="50461" x2="5371" y2="49770"/>
                        <a14:foregroundMark x1="83496" y1="44931" x2="84668" y2="51843"/>
                        <a14:foregroundMark x1="85254" y1="50922" x2="85352" y2="55991"/>
                        <a14:foregroundMark x1="84668" y1="44009" x2="86133" y2="60138"/>
                        <a14:foregroundMark x1="94727" y1="67742" x2="86719" y2="69816"/>
                        <a14:foregroundMark x1="36719" y1="84562" x2="37988" y2="83871"/>
                        <a14:foregroundMark x1="6543" y1="72581" x2="6445" y2="68894"/>
                        <a14:foregroundMark x1="5176" y1="99078" x2="5859" y2="89171"/>
                        <a14:foregroundMark x1="21289" y1="64747" x2="21289" y2="64747"/>
                        <a14:foregroundMark x1="20605" y1="63825" x2="20215" y2="64286"/>
                        <a14:foregroundMark x1="19141" y1="64286" x2="19141" y2="64286"/>
                        <a14:foregroundMark x1="21582" y1="64055" x2="21582" y2="64055"/>
                        <a14:foregroundMark x1="5273" y1="77880" x2="5273" y2="77880"/>
                        <a14:foregroundMark x1="391" y1="44009" x2="391" y2="44009"/>
                        <a14:foregroundMark x1="45020" y1="81106" x2="45020" y2="81106"/>
                        <a14:foregroundMark x1="48535" y1="78341" x2="46289" y2="79493"/>
                        <a14:backgroundMark x1="1465" y1="77189" x2="2051" y2="74654"/>
                        <a14:backgroundMark x1="8594" y1="84562" x2="9180" y2="87327"/>
                        <a14:backgroundMark x1="16309" y1="85484" x2="16895" y2="84332"/>
                        <a14:backgroundMark x1="35840" y1="77880" x2="36426" y2="76498"/>
                        <a14:backgroundMark x1="66602" y1="67512" x2="66992" y2="67281"/>
                        <a14:backgroundMark x1="8594" y1="82719" x2="9277" y2="72350"/>
                        <a14:backgroundMark x1="9277" y1="72350" x2="9863" y2="77880"/>
                        <a14:backgroundMark x1="44824" y1="73963" x2="55762" y2="63364"/>
                        <a14:backgroundMark x1="55762" y1="63364" x2="47949" y2="62212"/>
                        <a14:backgroundMark x1="47949" y1="62212" x2="43750" y2="68894"/>
                        <a14:backgroundMark x1="43750" y1="68894" x2="55371" y2="63825"/>
                        <a14:backgroundMark x1="55371" y1="63825" x2="57715" y2="54378"/>
                        <a14:backgroundMark x1="57715" y1="54378" x2="57715" y2="53687"/>
                        <a14:backgroundMark x1="3418" y1="90323" x2="3223" y2="81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12"/>
          <a:stretch/>
        </p:blipFill>
        <p:spPr>
          <a:xfrm>
            <a:off x="0" y="20125754"/>
            <a:ext cx="27432000" cy="16517737"/>
          </a:xfrm>
          <a:prstGeom prst="rect">
            <a:avLst/>
          </a:prstGeom>
        </p:spPr>
      </p:pic>
      <p:sp>
        <p:nvSpPr>
          <p:cNvPr id="13314" name="Title Placeholder 1"/>
          <p:cNvSpPr txBox="1">
            <a:spLocks/>
          </p:cNvSpPr>
          <p:nvPr/>
        </p:nvSpPr>
        <p:spPr bwMode="auto">
          <a:xfrm>
            <a:off x="914400" y="1160463"/>
            <a:ext cx="25603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BRACE</a:t>
            </a:r>
            <a:r>
              <a:rPr lang="en-US" altLang="en-US" sz="8000" b="1" baseline="30000" dirty="0">
                <a:solidFill>
                  <a:srgbClr val="2C4D90"/>
                </a:solidFill>
                <a:latin typeface="MyriadPro-Regular" charset="0"/>
              </a:rPr>
              <a:t>2</a:t>
            </a: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: Bridge Rapid Assessment Center</a:t>
            </a:r>
          </a:p>
          <a:p>
            <a:pPr algn="ctr" eaLnBrk="1" hangingPunct="1">
              <a:lnSpc>
                <a:spcPct val="70000"/>
              </a:lnSpc>
            </a:pPr>
            <a:r>
              <a:rPr lang="en-US" altLang="en-US" sz="8000" b="1" dirty="0">
                <a:solidFill>
                  <a:srgbClr val="2C4D90"/>
                </a:solidFill>
                <a:latin typeface="MyriadPro-Regular" charset="0"/>
              </a:rPr>
              <a:t>for Extreme Events</a:t>
            </a:r>
            <a:endParaRPr lang="en-US" altLang="en-US" sz="4600" i="1" dirty="0">
              <a:solidFill>
                <a:srgbClr val="2C4D90"/>
              </a:solidFill>
              <a:latin typeface="Calibri" charset="0"/>
            </a:endParaRPr>
          </a:p>
        </p:txBody>
      </p:sp>
      <p:sp>
        <p:nvSpPr>
          <p:cNvPr id="13316" name="Title Placeholder 1"/>
          <p:cNvSpPr txBox="1">
            <a:spLocks/>
          </p:cNvSpPr>
          <p:nvPr/>
        </p:nvSpPr>
        <p:spPr bwMode="auto">
          <a:xfrm>
            <a:off x="914400" y="3294063"/>
            <a:ext cx="256032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5760" tIns="182880" rIns="365760" bIns="182880"/>
          <a:lstStyle>
            <a:lvl1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2800" i="1" dirty="0"/>
              <a:t>Principal Investigator:</a:t>
            </a:r>
            <a:r>
              <a:rPr lang="en-US" altLang="en-US" sz="3600" i="1" dirty="0"/>
              <a:t> </a:t>
            </a:r>
            <a:r>
              <a:rPr lang="en-US" altLang="en-US" sz="3600" dirty="0"/>
              <a:t>Khalid M. </a:t>
            </a:r>
            <a:r>
              <a:rPr lang="en-US" altLang="en-US" sz="3600" dirty="0" err="1"/>
              <a:t>Mosalam</a:t>
            </a:r>
            <a:r>
              <a:rPr lang="en-US" altLang="en-US" sz="3600" dirty="0"/>
              <a:t>, UC Berkeley</a:t>
            </a:r>
            <a:br>
              <a:rPr lang="en-US" altLang="en-US" sz="3600" dirty="0"/>
            </a:br>
            <a:r>
              <a:rPr lang="en-US" altLang="en-US" sz="2800" i="1" dirty="0"/>
              <a:t>Student Investigators:</a:t>
            </a:r>
            <a:r>
              <a:rPr lang="en-US" altLang="en-US" sz="3600" i="1" dirty="0"/>
              <a:t> </a:t>
            </a:r>
            <a:r>
              <a:rPr lang="en-US" altLang="en-US" sz="3600" dirty="0"/>
              <a:t>Claudio Perez, Chrystal Chern, Researchers, UC Berkeley</a:t>
            </a:r>
            <a:br>
              <a:rPr lang="en-US" altLang="en-US" sz="3600" dirty="0"/>
            </a:br>
            <a:r>
              <a:rPr lang="en-US" altLang="en-US" sz="3600" b="1" dirty="0">
                <a:solidFill>
                  <a:srgbClr val="2C4D90"/>
                </a:solidFill>
              </a:rPr>
              <a:t>University of California Berkeley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32994600"/>
            <a:ext cx="27432000" cy="3581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9009-E24B-460E-779A-DABA2949C9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600" y="2684139"/>
            <a:ext cx="3022399" cy="1902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3CA71B-896D-2374-3CA6-312556538B62}"/>
              </a:ext>
            </a:extLst>
          </p:cNvPr>
          <p:cNvSpPr txBox="1"/>
          <p:nvPr/>
        </p:nvSpPr>
        <p:spPr>
          <a:xfrm>
            <a:off x="6488185" y="5657671"/>
            <a:ext cx="14771616" cy="1123712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val, vec = </a:t>
            </a:r>
            <a:r>
              <a:rPr lang="en-US" sz="6000" b="1" dirty="0">
                <a:solidFill>
                  <a:srgbClr val="6B3B39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eigid</a:t>
            </a:r>
            <a:r>
              <a:rPr lang="en-US" sz="6000" dirty="0">
                <a:latin typeface="Consolas" panose="020B06090202040302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(inputs, outputs)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4209B5A1-470D-D220-3FCE-F26A7AF8D5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2C4D9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907252" y="2856565"/>
            <a:ext cx="2234729" cy="17859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9C45E6-6D23-94F9-EF5C-DA83893C0252}"/>
              </a:ext>
            </a:extLst>
          </p:cNvPr>
          <p:cNvSpPr txBox="1"/>
          <p:nvPr/>
        </p:nvSpPr>
        <p:spPr>
          <a:xfrm>
            <a:off x="1804080" y="7570681"/>
            <a:ext cx="11374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Two Approaches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D095D1-602B-B9D3-FDB8-63E690C5AEBF}"/>
              </a:ext>
            </a:extLst>
          </p:cNvPr>
          <p:cNvSpPr txBox="1"/>
          <p:nvPr/>
        </p:nvSpPr>
        <p:spPr>
          <a:xfrm>
            <a:off x="1910495" y="17397564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Pro-Regular" panose="020B0503030403020204" pitchFamily="34" charset="0"/>
              </a:rPr>
              <a:t>Limitations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82F8C2-FF17-539E-415B-A3FC2D623AFA}"/>
              </a:ext>
            </a:extLst>
          </p:cNvPr>
          <p:cNvSpPr txBox="1"/>
          <p:nvPr/>
        </p:nvSpPr>
        <p:spPr>
          <a:xfrm>
            <a:off x="14303661" y="7429377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Solution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6C67B-CFB8-C40B-359A-E4115632A2C7}"/>
              </a:ext>
            </a:extLst>
          </p:cNvPr>
          <p:cNvSpPr txBox="1"/>
          <p:nvPr/>
        </p:nvSpPr>
        <p:spPr>
          <a:xfrm>
            <a:off x="14251307" y="17907000"/>
            <a:ext cx="11376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C4D90"/>
                </a:solidFill>
                <a:latin typeface="Myriad Pro - Regular"/>
              </a:rPr>
              <a:t>Application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76538C3-7E0A-EB94-405A-491183474A70}"/>
              </a:ext>
            </a:extLst>
          </p:cNvPr>
          <p:cNvGrpSpPr/>
          <p:nvPr/>
        </p:nvGrpSpPr>
        <p:grpSpPr>
          <a:xfrm>
            <a:off x="1756009" y="28476896"/>
            <a:ext cx="23827973" cy="3909448"/>
            <a:chOff x="2062802" y="28745814"/>
            <a:chExt cx="15938188" cy="2512031"/>
          </a:xfrm>
          <a:solidFill>
            <a:schemeClr val="bg1"/>
          </a:solidFill>
          <a:effectLst>
            <a:outerShdw blurRad="482600" dist="38100" dir="2700000" sx="103000" sy="103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2719E76-4D21-A528-9C5A-EF29F2410117}"/>
                </a:ext>
              </a:extLst>
            </p:cNvPr>
            <p:cNvSpPr/>
            <p:nvPr/>
          </p:nvSpPr>
          <p:spPr>
            <a:xfrm>
              <a:off x="2062802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1E9CB9-993B-19F2-231C-E6EEC47385A3}"/>
                </a:ext>
              </a:extLst>
            </p:cNvPr>
            <p:cNvSpPr/>
            <p:nvPr/>
          </p:nvSpPr>
          <p:spPr>
            <a:xfrm>
              <a:off x="5361549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C01E18-3C5A-27FF-FE54-AC7AB04991E3}"/>
                </a:ext>
              </a:extLst>
            </p:cNvPr>
            <p:cNvSpPr/>
            <p:nvPr/>
          </p:nvSpPr>
          <p:spPr>
            <a:xfrm>
              <a:off x="8660296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C54E12B-C8F9-4EC9-0200-29E3B52063F1}"/>
                </a:ext>
              </a:extLst>
            </p:cNvPr>
            <p:cNvSpPr/>
            <p:nvPr/>
          </p:nvSpPr>
          <p:spPr>
            <a:xfrm>
              <a:off x="11959043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669E6C-C413-8F6A-F119-B524F7494AF6}"/>
                </a:ext>
              </a:extLst>
            </p:cNvPr>
            <p:cNvSpPr/>
            <p:nvPr/>
          </p:nvSpPr>
          <p:spPr>
            <a:xfrm>
              <a:off x="15257790" y="28745814"/>
              <a:ext cx="2743200" cy="2512031"/>
            </a:xfrm>
            <a:prstGeom prst="rect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A65CD163-947B-BFAC-385C-FB42CF8C0D3E}"/>
              </a:ext>
            </a:extLst>
          </p:cNvPr>
          <p:cNvSpPr txBox="1"/>
          <p:nvPr/>
        </p:nvSpPr>
        <p:spPr>
          <a:xfrm>
            <a:off x="6463582" y="9259776"/>
            <a:ext cx="55586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Idea: </a:t>
            </a:r>
            <a:r>
              <a:rPr lang="en-US" sz="3200" dirty="0"/>
              <a:t>Fit an ideal continuous system to the discrete response in the time domain.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Ho-Kalman/Eigensystem Realization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Subspace Identification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Least Squares Methods</a:t>
            </a:r>
          </a:p>
        </p:txBody>
      </p:sp>
      <p:sp>
        <p:nvSpPr>
          <p:cNvPr id="13322" name="TextBox 13321">
            <a:extLst>
              <a:ext uri="{FF2B5EF4-FFF2-40B4-BE49-F238E27FC236}">
                <a16:creationId xmlns:a16="http://schemas.microsoft.com/office/drawing/2014/main" id="{17AAE4FF-7F3A-BDE4-D146-8EE60A22024D}"/>
              </a:ext>
            </a:extLst>
          </p:cNvPr>
          <p:cNvSpPr txBox="1"/>
          <p:nvPr/>
        </p:nvSpPr>
        <p:spPr>
          <a:xfrm>
            <a:off x="6463582" y="13519373"/>
            <a:ext cx="5652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Idea: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Represent the system in the frequency domain.</a:t>
            </a:r>
            <a:endParaRPr lang="en-US" sz="3200" b="0" dirty="0">
              <a:solidFill>
                <a:prstClr val="black"/>
              </a:solidFill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</a:rPr>
              <a:t>Fourier Spectrum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  <a:p>
            <a:pPr marL="457200" marR="0" lvl="0" indent="-457200" algn="l" defTabSz="1828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t>Response Spectrum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13333" name="Group 13332">
            <a:extLst>
              <a:ext uri="{FF2B5EF4-FFF2-40B4-BE49-F238E27FC236}">
                <a16:creationId xmlns:a16="http://schemas.microsoft.com/office/drawing/2014/main" id="{7D1376AF-7F21-EBC2-B01B-1094481F9754}"/>
              </a:ext>
            </a:extLst>
          </p:cNvPr>
          <p:cNvGrpSpPr/>
          <p:nvPr/>
        </p:nvGrpSpPr>
        <p:grpSpPr>
          <a:xfrm>
            <a:off x="2364461" y="19012952"/>
            <a:ext cx="4856713" cy="2027000"/>
            <a:chOff x="8967044" y="22616037"/>
            <a:chExt cx="16718841" cy="3581404"/>
          </a:xfrm>
          <a:solidFill>
            <a:srgbClr val="EB9B67"/>
          </a:solidFill>
        </p:grpSpPr>
        <p:sp>
          <p:nvSpPr>
            <p:cNvPr id="13329" name="Rectangle 13328">
              <a:extLst>
                <a:ext uri="{FF2B5EF4-FFF2-40B4-BE49-F238E27FC236}">
                  <a16:creationId xmlns:a16="http://schemas.microsoft.com/office/drawing/2014/main" id="{EB454C24-E417-BC17-63EF-1FDDB6F19562}"/>
                </a:ext>
              </a:extLst>
            </p:cNvPr>
            <p:cNvSpPr/>
            <p:nvPr/>
          </p:nvSpPr>
          <p:spPr>
            <a:xfrm>
              <a:off x="8967044" y="22616037"/>
              <a:ext cx="2618029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0" name="Rectangle 13329">
              <a:extLst>
                <a:ext uri="{FF2B5EF4-FFF2-40B4-BE49-F238E27FC236}">
                  <a16:creationId xmlns:a16="http://schemas.microsoft.com/office/drawing/2014/main" id="{FA48D89C-F2D6-82F6-4445-D4CE405C88C0}"/>
                </a:ext>
              </a:extLst>
            </p:cNvPr>
            <p:cNvSpPr/>
            <p:nvPr/>
          </p:nvSpPr>
          <p:spPr>
            <a:xfrm>
              <a:off x="20013302" y="22616037"/>
              <a:ext cx="2618031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1" name="Rectangle 13330">
              <a:extLst>
                <a:ext uri="{FF2B5EF4-FFF2-40B4-BE49-F238E27FC236}">
                  <a16:creationId xmlns:a16="http://schemas.microsoft.com/office/drawing/2014/main" id="{998F32A6-B4A6-15D1-7176-3679F4121604}"/>
                </a:ext>
              </a:extLst>
            </p:cNvPr>
            <p:cNvSpPr/>
            <p:nvPr/>
          </p:nvSpPr>
          <p:spPr>
            <a:xfrm>
              <a:off x="23067854" y="22616037"/>
              <a:ext cx="2618031" cy="2615184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2" name="Rectangle 13331">
              <a:extLst>
                <a:ext uri="{FF2B5EF4-FFF2-40B4-BE49-F238E27FC236}">
                  <a16:creationId xmlns:a16="http://schemas.microsoft.com/office/drawing/2014/main" id="{8268BDDF-DA49-54F4-EFE6-DEB36B8649EE}"/>
                </a:ext>
              </a:extLst>
            </p:cNvPr>
            <p:cNvSpPr/>
            <p:nvPr/>
          </p:nvSpPr>
          <p:spPr>
            <a:xfrm>
              <a:off x="13117854" y="22616041"/>
              <a:ext cx="6458928" cy="35814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342" name="Picture 13341">
            <a:extLst>
              <a:ext uri="{FF2B5EF4-FFF2-40B4-BE49-F238E27FC236}">
                <a16:creationId xmlns:a16="http://schemas.microsoft.com/office/drawing/2014/main" id="{E28F5136-44E6-26C2-73CD-613ADD2E7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6010" y="13554075"/>
            <a:ext cx="4420216" cy="2826040"/>
          </a:xfrm>
          <a:prstGeom prst="rect">
            <a:avLst/>
          </a:prstGeom>
        </p:spPr>
      </p:pic>
      <p:pic>
        <p:nvPicPr>
          <p:cNvPr id="13349" name="Picture 13348">
            <a:extLst>
              <a:ext uri="{FF2B5EF4-FFF2-40B4-BE49-F238E27FC236}">
                <a16:creationId xmlns:a16="http://schemas.microsoft.com/office/drawing/2014/main" id="{B32E715D-5AD3-09D9-F971-F0DF33109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9228" y="9296400"/>
            <a:ext cx="4420216" cy="2826040"/>
          </a:xfrm>
          <a:prstGeom prst="rect">
            <a:avLst/>
          </a:prstGeom>
        </p:spPr>
      </p:pic>
      <p:sp>
        <p:nvSpPr>
          <p:cNvPr id="13352" name="TextBox 13351">
            <a:extLst>
              <a:ext uri="{FF2B5EF4-FFF2-40B4-BE49-F238E27FC236}">
                <a16:creationId xmlns:a16="http://schemas.microsoft.com/office/drawing/2014/main" id="{5EDF1F84-5CA3-A576-C31E-F31C1D55BB7F}"/>
              </a:ext>
            </a:extLst>
          </p:cNvPr>
          <p:cNvSpPr txBox="1"/>
          <p:nvPr/>
        </p:nvSpPr>
        <p:spPr>
          <a:xfrm>
            <a:off x="14305727" y="9179836"/>
            <a:ext cx="8482920" cy="6986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State space system identification with SRIM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Parallel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lilo.eigid(inputs, outputs)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cxnSp>
        <p:nvCxnSpPr>
          <p:cNvPr id="13356" name="Straight Connector 13355">
            <a:extLst>
              <a:ext uri="{FF2B5EF4-FFF2-40B4-BE49-F238E27FC236}">
                <a16:creationId xmlns:a16="http://schemas.microsoft.com/office/drawing/2014/main" id="{6CC78A6B-89A2-9E66-1E2E-06E5481A7A48}"/>
              </a:ext>
            </a:extLst>
          </p:cNvPr>
          <p:cNvCxnSpPr>
            <a:cxnSpLocks/>
          </p:cNvCxnSpPr>
          <p:nvPr/>
        </p:nvCxnSpPr>
        <p:spPr>
          <a:xfrm>
            <a:off x="13716000" y="7315200"/>
            <a:ext cx="0" cy="20129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/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𝐀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</m:mr>
                              <m:m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1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2400" b="1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1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𝐈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𝐂𝐱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1" i="0">
                                      <a:latin typeface="Cambria Math" panose="02040503050406030204" pitchFamily="18" charset="0"/>
                                    </a:rPr>
                                    <m:t>𝐃𝐮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𝐊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𝐌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2400" b="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𝐙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1" i="0">
                                                    <a:latin typeface="Cambria Math" panose="02040503050406030204" pitchFamily="18" charset="0"/>
                                                  </a:rPr>
                                                  <m:t>𝐮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400" b="1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𝐮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2400" b="1" i="0">
                                                <a:latin typeface="Cambria Math" panose="02040503050406030204" pitchFamily="18" charset="0"/>
                                              </a:rPr>
                                              <m:t>𝛊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24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0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F14D18-E7AD-E422-A680-0CBB60FB6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34" y="10411255"/>
                <a:ext cx="7622167" cy="26880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60" name="Rectangle 13359">
            <a:extLst>
              <a:ext uri="{FF2B5EF4-FFF2-40B4-BE49-F238E27FC236}">
                <a16:creationId xmlns:a16="http://schemas.microsoft.com/office/drawing/2014/main" id="{8271B791-8343-AF3C-40E2-195E37F36692}"/>
              </a:ext>
            </a:extLst>
          </p:cNvPr>
          <p:cNvSpPr/>
          <p:nvPr/>
        </p:nvSpPr>
        <p:spPr>
          <a:xfrm>
            <a:off x="2337303" y="22658281"/>
            <a:ext cx="5414371" cy="4135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5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eer_2017_poster_template" id="{9F425596-7ED2-C74F-A6FA-EA19B3AD1DF6}" vid="{29D694BB-73F1-524F-BF0A-CB6A8FBE80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1145</Words>
  <Application>Microsoft Office PowerPoint</Application>
  <PresentationFormat>Custom</PresentationFormat>
  <Paragraphs>224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Consolas</vt:lpstr>
      <vt:lpstr>Myriad Pro - Regular</vt:lpstr>
      <vt:lpstr>MyriadPro-Regular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PEER Center</dc:creator>
  <cp:lastModifiedBy>Chrystal Chern</cp:lastModifiedBy>
  <cp:revision>38</cp:revision>
  <dcterms:created xsi:type="dcterms:W3CDTF">2009-08-19T17:16:49Z</dcterms:created>
  <dcterms:modified xsi:type="dcterms:W3CDTF">2023-08-24T20:36:33Z</dcterms:modified>
</cp:coreProperties>
</file>